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83" r:id="rId3"/>
    <p:sldId id="285" r:id="rId4"/>
    <p:sldId id="257" r:id="rId5"/>
    <p:sldId id="258" r:id="rId6"/>
    <p:sldId id="278" r:id="rId7"/>
    <p:sldId id="279" r:id="rId8"/>
    <p:sldId id="284" r:id="rId9"/>
    <p:sldId id="259" r:id="rId10"/>
    <p:sldId id="281" r:id="rId11"/>
    <p:sldId id="260" r:id="rId12"/>
    <p:sldId id="261" r:id="rId13"/>
    <p:sldId id="282" r:id="rId14"/>
    <p:sldId id="262" r:id="rId15"/>
    <p:sldId id="286" r:id="rId16"/>
    <p:sldId id="263" r:id="rId17"/>
    <p:sldId id="26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57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D1F2ED4-9B52-4A76-A741-3CD35F7F821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p:cNvSpPr>
          <p:nvPr>
            <p:ph type="sldImg"/>
          </p:nvPr>
        </p:nvSpPr>
        <p:spPr>
          <a:ln/>
        </p:spPr>
      </p:sp>
      <p:sp>
        <p:nvSpPr>
          <p:cNvPr id="6146" name="Notes Placeholder 2"/>
          <p:cNvSpPr>
            <a:spLocks noGrp="1"/>
          </p:cNvSpPr>
          <p:nvPr>
            <p:ph type="body" idx="1"/>
          </p:nvPr>
        </p:nvSpPr>
        <p:spPr>
          <a:noFill/>
          <a:ln/>
        </p:spPr>
        <p:txBody>
          <a:bodyPr/>
          <a:lstStyle/>
          <a:p>
            <a:pPr eaLnBrk="1" hangingPunct="1"/>
            <a:endParaRPr lang="en-US" smtClean="0"/>
          </a:p>
        </p:txBody>
      </p:sp>
      <p:sp>
        <p:nvSpPr>
          <p:cNvPr id="6147" name="Slide Number Placeholder 3"/>
          <p:cNvSpPr>
            <a:spLocks noGrp="1"/>
          </p:cNvSpPr>
          <p:nvPr>
            <p:ph type="sldNum" sz="quarter" idx="5"/>
          </p:nvPr>
        </p:nvSpPr>
        <p:spPr>
          <a:noFill/>
        </p:spPr>
        <p:txBody>
          <a:bodyPr/>
          <a:lstStyle/>
          <a:p>
            <a:fld id="{EFAB8BB1-C3D2-4A22-9270-54CFD30603B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pPr eaLnBrk="1" hangingPunct="1"/>
            <a:endParaRPr lang="en-US" smtClean="0"/>
          </a:p>
        </p:txBody>
      </p:sp>
      <p:sp>
        <p:nvSpPr>
          <p:cNvPr id="24579" name="Slide Number Placeholder 3"/>
          <p:cNvSpPr>
            <a:spLocks noGrp="1"/>
          </p:cNvSpPr>
          <p:nvPr>
            <p:ph type="sldNum" sz="quarter" idx="5"/>
          </p:nvPr>
        </p:nvSpPr>
        <p:spPr>
          <a:noFill/>
        </p:spPr>
        <p:txBody>
          <a:bodyPr/>
          <a:lstStyle/>
          <a:p>
            <a:fld id="{6216A8A6-D00B-4F45-8D07-80AAD6271B98}"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pPr eaLnBrk="1" hangingPunct="1"/>
            <a:endParaRPr lang="en-US" smtClean="0"/>
          </a:p>
        </p:txBody>
      </p:sp>
      <p:sp>
        <p:nvSpPr>
          <p:cNvPr id="26627" name="Slide Number Placeholder 3"/>
          <p:cNvSpPr>
            <a:spLocks noGrp="1"/>
          </p:cNvSpPr>
          <p:nvPr>
            <p:ph type="sldNum" sz="quarter" idx="5"/>
          </p:nvPr>
        </p:nvSpPr>
        <p:spPr>
          <a:noFill/>
        </p:spPr>
        <p:txBody>
          <a:bodyPr/>
          <a:lstStyle/>
          <a:p>
            <a:fld id="{9218E34A-8357-4A13-820E-5167DF765F62}"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pPr eaLnBrk="1" hangingPunct="1"/>
            <a:endParaRPr lang="en-US" smtClean="0"/>
          </a:p>
        </p:txBody>
      </p:sp>
      <p:sp>
        <p:nvSpPr>
          <p:cNvPr id="28675" name="Slide Number Placeholder 3"/>
          <p:cNvSpPr>
            <a:spLocks noGrp="1"/>
          </p:cNvSpPr>
          <p:nvPr>
            <p:ph type="sldNum" sz="quarter" idx="5"/>
          </p:nvPr>
        </p:nvSpPr>
        <p:spPr>
          <a:noFill/>
        </p:spPr>
        <p:txBody>
          <a:bodyPr/>
          <a:lstStyle/>
          <a:p>
            <a:fld id="{3D72EEFA-3B5C-4A72-ABD6-F6775C94C27C}"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pPr eaLnBrk="1" hangingPunct="1"/>
            <a:endParaRPr lang="en-US" smtClean="0"/>
          </a:p>
        </p:txBody>
      </p:sp>
      <p:sp>
        <p:nvSpPr>
          <p:cNvPr id="30723" name="Slide Number Placeholder 3"/>
          <p:cNvSpPr>
            <a:spLocks noGrp="1"/>
          </p:cNvSpPr>
          <p:nvPr>
            <p:ph type="sldNum" sz="quarter" idx="5"/>
          </p:nvPr>
        </p:nvSpPr>
        <p:spPr>
          <a:noFill/>
        </p:spPr>
        <p:txBody>
          <a:bodyPr/>
          <a:lstStyle/>
          <a:p>
            <a:fld id="{26DB608D-6955-4395-B462-A2469FBC9704}"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pPr eaLnBrk="1" hangingPunct="1"/>
            <a:endParaRPr lang="en-US" smtClean="0"/>
          </a:p>
        </p:txBody>
      </p:sp>
      <p:sp>
        <p:nvSpPr>
          <p:cNvPr id="32771" name="Slide Number Placeholder 3"/>
          <p:cNvSpPr>
            <a:spLocks noGrp="1"/>
          </p:cNvSpPr>
          <p:nvPr>
            <p:ph type="sldNum" sz="quarter" idx="5"/>
          </p:nvPr>
        </p:nvSpPr>
        <p:spPr>
          <a:noFill/>
        </p:spPr>
        <p:txBody>
          <a:bodyPr/>
          <a:lstStyle/>
          <a:p>
            <a:fld id="{22E86E6E-01C0-4FA1-AEF1-3BFA0A64E972}"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pPr eaLnBrk="1" hangingPunct="1"/>
            <a:endParaRPr lang="en-US" smtClean="0"/>
          </a:p>
        </p:txBody>
      </p:sp>
      <p:sp>
        <p:nvSpPr>
          <p:cNvPr id="34819" name="Slide Number Placeholder 3"/>
          <p:cNvSpPr>
            <a:spLocks noGrp="1"/>
          </p:cNvSpPr>
          <p:nvPr>
            <p:ph type="sldNum" sz="quarter" idx="5"/>
          </p:nvPr>
        </p:nvSpPr>
        <p:spPr>
          <a:noFill/>
        </p:spPr>
        <p:txBody>
          <a:bodyPr/>
          <a:lstStyle/>
          <a:p>
            <a:fld id="{D9C09E71-0FA1-4AA1-8E16-E90769AC8850}"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pPr eaLnBrk="1" hangingPunct="1"/>
            <a:endParaRPr lang="en-US" smtClean="0"/>
          </a:p>
        </p:txBody>
      </p:sp>
      <p:sp>
        <p:nvSpPr>
          <p:cNvPr id="36867" name="Slide Number Placeholder 3"/>
          <p:cNvSpPr>
            <a:spLocks noGrp="1"/>
          </p:cNvSpPr>
          <p:nvPr>
            <p:ph type="sldNum" sz="quarter" idx="5"/>
          </p:nvPr>
        </p:nvSpPr>
        <p:spPr>
          <a:noFill/>
        </p:spPr>
        <p:txBody>
          <a:bodyPr/>
          <a:lstStyle/>
          <a:p>
            <a:fld id="{75151CD0-5C05-494F-8B9E-0EB91BD33C7F}"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512CF8CA-D4CC-4907-B8EA-FC4D3D7C65C9}" type="slidenum">
              <a:rPr lang="en-US" smtClean="0"/>
              <a:pPr/>
              <a:t>17</a:t>
            </a:fld>
            <a:endParaRPr lang="en-US" smtClean="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a:ln/>
        </p:spPr>
      </p:sp>
      <p:sp>
        <p:nvSpPr>
          <p:cNvPr id="8194" name="Notes Placeholder 2"/>
          <p:cNvSpPr>
            <a:spLocks noGrp="1"/>
          </p:cNvSpPr>
          <p:nvPr>
            <p:ph type="body" idx="1"/>
          </p:nvPr>
        </p:nvSpPr>
        <p:spPr>
          <a:noFill/>
          <a:ln/>
        </p:spPr>
        <p:txBody>
          <a:bodyPr/>
          <a:lstStyle/>
          <a:p>
            <a:pPr eaLnBrk="1" hangingPunct="1"/>
            <a:endParaRPr lang="en-US" smtClean="0"/>
          </a:p>
        </p:txBody>
      </p:sp>
      <p:sp>
        <p:nvSpPr>
          <p:cNvPr id="8195" name="Slide Number Placeholder 3"/>
          <p:cNvSpPr>
            <a:spLocks noGrp="1"/>
          </p:cNvSpPr>
          <p:nvPr>
            <p:ph type="sldNum" sz="quarter" idx="5"/>
          </p:nvPr>
        </p:nvSpPr>
        <p:spPr>
          <a:noFill/>
        </p:spPr>
        <p:txBody>
          <a:bodyPr/>
          <a:lstStyle/>
          <a:p>
            <a:fld id="{7E810AD6-7E68-4170-8BB0-EAA9614BBCD6}"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a:ln/>
        </p:spPr>
      </p:sp>
      <p:sp>
        <p:nvSpPr>
          <p:cNvPr id="10242" name="Notes Placeholder 2"/>
          <p:cNvSpPr>
            <a:spLocks noGrp="1"/>
          </p:cNvSpPr>
          <p:nvPr>
            <p:ph type="body" idx="1"/>
          </p:nvPr>
        </p:nvSpPr>
        <p:spPr>
          <a:noFill/>
          <a:ln/>
        </p:spPr>
        <p:txBody>
          <a:bodyPr/>
          <a:lstStyle/>
          <a:p>
            <a:pPr eaLnBrk="1" hangingPunct="1"/>
            <a:endParaRPr lang="en-US" smtClean="0"/>
          </a:p>
        </p:txBody>
      </p:sp>
      <p:sp>
        <p:nvSpPr>
          <p:cNvPr id="10243" name="Slide Number Placeholder 3"/>
          <p:cNvSpPr>
            <a:spLocks noGrp="1"/>
          </p:cNvSpPr>
          <p:nvPr>
            <p:ph type="sldNum" sz="quarter" idx="5"/>
          </p:nvPr>
        </p:nvSpPr>
        <p:spPr>
          <a:noFill/>
        </p:spPr>
        <p:txBody>
          <a:bodyPr/>
          <a:lstStyle/>
          <a:p>
            <a:fld id="{204B5EBC-A351-4998-B7FB-AF7924F76E4A}"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a:ln/>
        </p:spPr>
      </p:sp>
      <p:sp>
        <p:nvSpPr>
          <p:cNvPr id="12290" name="Notes Placeholder 2"/>
          <p:cNvSpPr>
            <a:spLocks noGrp="1"/>
          </p:cNvSpPr>
          <p:nvPr>
            <p:ph type="body" idx="1"/>
          </p:nvPr>
        </p:nvSpPr>
        <p:spPr>
          <a:noFill/>
          <a:ln/>
        </p:spPr>
        <p:txBody>
          <a:bodyPr/>
          <a:lstStyle/>
          <a:p>
            <a:pPr eaLnBrk="1" hangingPunct="1"/>
            <a:endParaRPr lang="en-US" smtClean="0"/>
          </a:p>
        </p:txBody>
      </p:sp>
      <p:sp>
        <p:nvSpPr>
          <p:cNvPr id="12291" name="Slide Number Placeholder 3"/>
          <p:cNvSpPr>
            <a:spLocks noGrp="1"/>
          </p:cNvSpPr>
          <p:nvPr>
            <p:ph type="sldNum" sz="quarter" idx="5"/>
          </p:nvPr>
        </p:nvSpPr>
        <p:spPr>
          <a:noFill/>
        </p:spPr>
        <p:txBody>
          <a:bodyPr/>
          <a:lstStyle/>
          <a:p>
            <a:fld id="{31E0767F-227E-4472-A287-CC1CD2D0C13A}"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a:ln/>
        </p:spPr>
      </p:sp>
      <p:sp>
        <p:nvSpPr>
          <p:cNvPr id="14338" name="Notes Placeholder 2"/>
          <p:cNvSpPr>
            <a:spLocks noGrp="1"/>
          </p:cNvSpPr>
          <p:nvPr>
            <p:ph type="body" idx="1"/>
          </p:nvPr>
        </p:nvSpPr>
        <p:spPr>
          <a:noFill/>
          <a:ln/>
        </p:spPr>
        <p:txBody>
          <a:bodyPr/>
          <a:lstStyle/>
          <a:p>
            <a:pPr eaLnBrk="1" hangingPunct="1"/>
            <a:endParaRPr lang="en-US" smtClean="0"/>
          </a:p>
        </p:txBody>
      </p:sp>
      <p:sp>
        <p:nvSpPr>
          <p:cNvPr id="14339" name="Slide Number Placeholder 3"/>
          <p:cNvSpPr>
            <a:spLocks noGrp="1"/>
          </p:cNvSpPr>
          <p:nvPr>
            <p:ph type="sldNum" sz="quarter" idx="5"/>
          </p:nvPr>
        </p:nvSpPr>
        <p:spPr>
          <a:noFill/>
        </p:spPr>
        <p:txBody>
          <a:bodyPr/>
          <a:lstStyle/>
          <a:p>
            <a:fld id="{27A03D38-1248-4DCA-9F73-B053EF60DD3D}"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pPr eaLnBrk="1" hangingPunct="1"/>
            <a:endParaRPr lang="en-US" smtClean="0"/>
          </a:p>
        </p:txBody>
      </p:sp>
      <p:sp>
        <p:nvSpPr>
          <p:cNvPr id="16387" name="Slide Number Placeholder 3"/>
          <p:cNvSpPr>
            <a:spLocks noGrp="1"/>
          </p:cNvSpPr>
          <p:nvPr>
            <p:ph type="sldNum" sz="quarter" idx="5"/>
          </p:nvPr>
        </p:nvSpPr>
        <p:spPr>
          <a:noFill/>
        </p:spPr>
        <p:txBody>
          <a:bodyPr/>
          <a:lstStyle/>
          <a:p>
            <a:fld id="{31893C3B-44F2-4255-96B7-1F82AB1355FF}"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pPr eaLnBrk="1" hangingPunct="1"/>
            <a:endParaRPr lang="en-US" smtClean="0"/>
          </a:p>
        </p:txBody>
      </p:sp>
      <p:sp>
        <p:nvSpPr>
          <p:cNvPr id="18435" name="Slide Number Placeholder 3"/>
          <p:cNvSpPr>
            <a:spLocks noGrp="1"/>
          </p:cNvSpPr>
          <p:nvPr>
            <p:ph type="sldNum" sz="quarter" idx="5"/>
          </p:nvPr>
        </p:nvSpPr>
        <p:spPr>
          <a:noFill/>
        </p:spPr>
        <p:txBody>
          <a:bodyPr/>
          <a:lstStyle/>
          <a:p>
            <a:fld id="{C97A75E0-E4BF-4D2A-B13C-AC38A4546316}"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pPr eaLnBrk="1" hangingPunct="1"/>
            <a:endParaRPr lang="en-US" smtClean="0"/>
          </a:p>
        </p:txBody>
      </p:sp>
      <p:sp>
        <p:nvSpPr>
          <p:cNvPr id="20483" name="Slide Number Placeholder 3"/>
          <p:cNvSpPr>
            <a:spLocks noGrp="1"/>
          </p:cNvSpPr>
          <p:nvPr>
            <p:ph type="sldNum" sz="quarter" idx="5"/>
          </p:nvPr>
        </p:nvSpPr>
        <p:spPr>
          <a:noFill/>
        </p:spPr>
        <p:txBody>
          <a:bodyPr/>
          <a:lstStyle/>
          <a:p>
            <a:fld id="{92D15892-33A6-4A8B-9AE6-22C1AD02529C}"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eaLnBrk="1" hangingPunct="1"/>
            <a:endParaRPr lang="en-US" smtClean="0"/>
          </a:p>
        </p:txBody>
      </p:sp>
      <p:sp>
        <p:nvSpPr>
          <p:cNvPr id="22531" name="Slide Number Placeholder 3"/>
          <p:cNvSpPr>
            <a:spLocks noGrp="1"/>
          </p:cNvSpPr>
          <p:nvPr>
            <p:ph type="sldNum" sz="quarter" idx="5"/>
          </p:nvPr>
        </p:nvSpPr>
        <p:spPr>
          <a:noFill/>
        </p:spPr>
        <p:txBody>
          <a:bodyPr/>
          <a:lstStyle/>
          <a:p>
            <a:fld id="{7E651D18-D93B-4C1E-8540-A24CA9BD1C00}"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7239000" y="5708650"/>
            <a:ext cx="1590675" cy="1073150"/>
          </a:xfrm>
          <a:prstGeom prst="rect">
            <a:avLst/>
          </a:prstGeom>
          <a:noFill/>
          <a:ln w="9525">
            <a:noFill/>
            <a:miter lim="800000"/>
            <a:headEnd/>
            <a:tailEnd/>
          </a:ln>
        </p:spPr>
      </p:pic>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2895600" y="6248400"/>
            <a:ext cx="3505200" cy="457200"/>
          </a:xfrm>
        </p:spPr>
        <p:txBody>
          <a:bodyPr/>
          <a:lstStyle>
            <a:lvl1pPr>
              <a:defRPr sz="1200" baseline="0">
                <a:solidFill>
                  <a:srgbClr val="165788"/>
                </a:solidFill>
                <a:latin typeface="Verdana" pitchFamily="34" charset="0"/>
              </a:defRPr>
            </a:lvl1pPr>
          </a:lstStyle>
          <a:p>
            <a:pPr>
              <a:defRPr/>
            </a:pPr>
            <a:r>
              <a:rPr lang="en-US"/>
              <a:t>Making Great Communities Happen</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7239000" y="5708650"/>
            <a:ext cx="1590675" cy="107315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marL="0" marR="0" indent="0" algn="l" defTabSz="914400" rtl="0" eaLnBrk="1" fontAlgn="base" latinLnBrk="0" hangingPunct="1">
              <a:lnSpc>
                <a:spcPct val="100000"/>
              </a:lnSpc>
              <a:spcBef>
                <a:spcPct val="0"/>
              </a:spcBef>
              <a:spcAft>
                <a:spcPct val="0"/>
              </a:spcAft>
              <a:buClrTx/>
              <a:buSzTx/>
              <a:buFontTx/>
              <a:buNone/>
              <a:tabLst/>
              <a:defRPr/>
            </a:lvl1pPr>
          </a:lstStyle>
          <a:p>
            <a:pPr>
              <a:defRPr/>
            </a:pPr>
            <a:endParaRPr lang="en-US"/>
          </a:p>
        </p:txBody>
      </p:sp>
      <p:sp>
        <p:nvSpPr>
          <p:cNvPr id="6" name="Footer Placeholder 4"/>
          <p:cNvSpPr>
            <a:spLocks noGrp="1"/>
          </p:cNvSpPr>
          <p:nvPr>
            <p:ph type="ftr" sz="quarter" idx="11"/>
          </p:nvPr>
        </p:nvSpPr>
        <p:spPr>
          <a:xfrm>
            <a:off x="2895600" y="6245225"/>
            <a:ext cx="3352800" cy="476250"/>
          </a:xfrm>
        </p:spPr>
        <p:txBody>
          <a:bodyPr/>
          <a:lstStyle>
            <a:lvl1pPr>
              <a:defRPr/>
            </a:lvl1pPr>
          </a:lstStyle>
          <a:p>
            <a:pPr>
              <a:defRPr/>
            </a:pPr>
            <a:r>
              <a:rPr lang="en-US"/>
              <a:t>Making Great Communities Happen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17550" y="1698625"/>
            <a:ext cx="7620000" cy="892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17550" y="2622550"/>
            <a:ext cx="76200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Rectangle 4"/>
          <p:cNvSpPr>
            <a:spLocks noGrp="1" noChangeArrowheads="1"/>
          </p:cNvSpPr>
          <p:nvPr>
            <p:ph type="dt" sz="half" idx="2"/>
          </p:nvPr>
        </p:nvSpPr>
        <p:spPr bwMode="auto">
          <a:xfrm>
            <a:off x="685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76" charset="-128"/>
              </a:defRPr>
            </a:lvl1pPr>
          </a:lstStyle>
          <a:p>
            <a:pPr>
              <a:defRPr/>
            </a:pPr>
            <a:endParaRPr lang="en-US"/>
          </a:p>
        </p:txBody>
      </p:sp>
      <p:sp>
        <p:nvSpPr>
          <p:cNvPr id="12" name="Rectangle 5"/>
          <p:cNvSpPr>
            <a:spLocks noGrp="1" noChangeArrowheads="1"/>
          </p:cNvSpPr>
          <p:nvPr>
            <p:ph type="ftr" sz="quarter" idx="3"/>
          </p:nvPr>
        </p:nvSpPr>
        <p:spPr bwMode="auto">
          <a:xfrm>
            <a:off x="2819400" y="6248400"/>
            <a:ext cx="35052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marR="0" indent="0" algn="ctr" defTabSz="914400" rtl="0" eaLnBrk="1" fontAlgn="base" latinLnBrk="0" hangingPunct="1">
              <a:lnSpc>
                <a:spcPct val="100000"/>
              </a:lnSpc>
              <a:spcBef>
                <a:spcPct val="0"/>
              </a:spcBef>
              <a:spcAft>
                <a:spcPct val="0"/>
              </a:spcAft>
              <a:buClrTx/>
              <a:buSzTx/>
              <a:buFontTx/>
              <a:buNone/>
              <a:tabLst/>
              <a:defRPr sz="1200" baseline="0">
                <a:solidFill>
                  <a:srgbClr val="165788"/>
                </a:solidFill>
                <a:latin typeface="Verdana" pitchFamily="34" charset="0"/>
                <a:ea typeface="ＭＳ Ｐゴシック" pitchFamily="-76" charset="-128"/>
              </a:defRPr>
            </a:lvl1pPr>
          </a:lstStyle>
          <a:p>
            <a:pPr>
              <a:defRPr/>
            </a:pPr>
            <a:r>
              <a:rPr lang="en-US"/>
              <a:t>Making Great Communities Happen</a:t>
            </a:r>
          </a:p>
        </p:txBody>
      </p:sp>
      <p:sp>
        <p:nvSpPr>
          <p:cNvPr id="13" name="Rectangle 6"/>
          <p:cNvSpPr>
            <a:spLocks noGrp="1" noChangeArrowheads="1"/>
          </p:cNvSpPr>
          <p:nvPr>
            <p:ph type="sldNum" sz="quarter" idx="4"/>
          </p:nvPr>
        </p:nvSpPr>
        <p:spPr bwMode="auto">
          <a:xfrm>
            <a:off x="65532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76" charset="-128"/>
              </a:defRPr>
            </a:lvl1pPr>
          </a:lstStyle>
          <a:p>
            <a:pPr>
              <a:defRPr/>
            </a:pPr>
            <a:fld id="{BEB917DB-0D4F-47D0-9BD9-52D38C8BA8A2}" type="slidenum">
              <a:rPr lang="en-US"/>
              <a:pPr>
                <a:defRPr/>
              </a:pPr>
              <a:t>‹#›</a:t>
            </a:fld>
            <a:endParaRPr lang="en-US"/>
          </a:p>
        </p:txBody>
      </p:sp>
      <p:pic>
        <p:nvPicPr>
          <p:cNvPr id="1031" name="Picture 7" descr="HeaderTOP"/>
          <p:cNvPicPr>
            <a:picLocks noChangeAspect="1" noChangeArrowheads="1"/>
          </p:cNvPicPr>
          <p:nvPr/>
        </p:nvPicPr>
        <p:blipFill>
          <a:blip r:embed="rId4"/>
          <a:srcRect/>
          <a:stretch>
            <a:fillRect/>
          </a:stretch>
        </p:blipFill>
        <p:spPr bwMode="auto">
          <a:xfrm>
            <a:off x="0" y="0"/>
            <a:ext cx="9144000" cy="835025"/>
          </a:xfrm>
          <a:prstGeom prst="rect">
            <a:avLst/>
          </a:prstGeom>
          <a:noFill/>
          <a:ln w="9525">
            <a:noFill/>
            <a:miter lim="800000"/>
            <a:headEnd/>
            <a:tailEnd/>
          </a:ln>
        </p:spPr>
      </p:pic>
      <p:pic>
        <p:nvPicPr>
          <p:cNvPr id="1032" name="Picture 2" descr="SDAPA new Logo"/>
          <p:cNvPicPr>
            <a:picLocks noChangeAspect="1" noChangeArrowheads="1"/>
          </p:cNvPicPr>
          <p:nvPr userDrawn="1"/>
        </p:nvPicPr>
        <p:blipFill>
          <a:blip r:embed="rId5"/>
          <a:srcRect/>
          <a:stretch>
            <a:fillRect/>
          </a:stretch>
        </p:blipFill>
        <p:spPr bwMode="auto">
          <a:xfrm>
            <a:off x="7620000" y="6172200"/>
            <a:ext cx="831850" cy="561975"/>
          </a:xfrm>
          <a:prstGeom prst="rect">
            <a:avLst/>
          </a:prstGeom>
          <a:noFill/>
          <a:ln w="9525">
            <a:noFill/>
            <a:miter lim="800000"/>
            <a:headEnd/>
            <a:tailEnd/>
          </a:ln>
        </p:spPr>
      </p:pic>
      <p:pic>
        <p:nvPicPr>
          <p:cNvPr id="1033" name="Picture 2" descr="SDAPA new Logo"/>
          <p:cNvPicPr>
            <a:picLocks noChangeAspect="1" noChangeArrowheads="1"/>
          </p:cNvPicPr>
          <p:nvPr userDrawn="1"/>
        </p:nvPicPr>
        <p:blipFill>
          <a:blip r:embed="rId6"/>
          <a:srcRect/>
          <a:stretch>
            <a:fillRect/>
          </a:stretch>
        </p:blipFill>
        <p:spPr bwMode="auto">
          <a:xfrm>
            <a:off x="7239000" y="5702300"/>
            <a:ext cx="1597025" cy="1079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Lst>
  <p:transition>
    <p:fade/>
  </p:transition>
  <p:hf sldNum="0" hdr="0" dt="0"/>
  <p:txStyles>
    <p:titleStyle>
      <a:lvl1pPr algn="l" rtl="0" eaLnBrk="0" fontAlgn="base" hangingPunct="0">
        <a:spcBef>
          <a:spcPct val="0"/>
        </a:spcBef>
        <a:spcAft>
          <a:spcPct val="0"/>
        </a:spcAft>
        <a:defRPr sz="2800" b="1">
          <a:solidFill>
            <a:srgbClr val="165788"/>
          </a:solidFill>
          <a:latin typeface="Arial" charset="0"/>
          <a:ea typeface="+mj-ea"/>
          <a:cs typeface="+mj-cs"/>
        </a:defRPr>
      </a:lvl1pPr>
      <a:lvl2pPr algn="l" rtl="0" eaLnBrk="0" fontAlgn="base" hangingPunct="0">
        <a:spcBef>
          <a:spcPct val="0"/>
        </a:spcBef>
        <a:spcAft>
          <a:spcPct val="0"/>
        </a:spcAft>
        <a:defRPr sz="2800" b="1">
          <a:solidFill>
            <a:srgbClr val="165788"/>
          </a:solidFill>
          <a:latin typeface="Arial" charset="0"/>
          <a:ea typeface="ＭＳ Ｐゴシック" pitchFamily="-76" charset="-128"/>
        </a:defRPr>
      </a:lvl2pPr>
      <a:lvl3pPr algn="l" rtl="0" eaLnBrk="0" fontAlgn="base" hangingPunct="0">
        <a:spcBef>
          <a:spcPct val="0"/>
        </a:spcBef>
        <a:spcAft>
          <a:spcPct val="0"/>
        </a:spcAft>
        <a:defRPr sz="2800" b="1">
          <a:solidFill>
            <a:srgbClr val="165788"/>
          </a:solidFill>
          <a:latin typeface="Arial" charset="0"/>
          <a:ea typeface="ＭＳ Ｐゴシック" pitchFamily="-76" charset="-128"/>
        </a:defRPr>
      </a:lvl3pPr>
      <a:lvl4pPr algn="l" rtl="0" eaLnBrk="0" fontAlgn="base" hangingPunct="0">
        <a:spcBef>
          <a:spcPct val="0"/>
        </a:spcBef>
        <a:spcAft>
          <a:spcPct val="0"/>
        </a:spcAft>
        <a:defRPr sz="2800" b="1">
          <a:solidFill>
            <a:srgbClr val="165788"/>
          </a:solidFill>
          <a:latin typeface="Arial" charset="0"/>
          <a:ea typeface="ＭＳ Ｐゴシック" pitchFamily="-76" charset="-128"/>
        </a:defRPr>
      </a:lvl4pPr>
      <a:lvl5pPr algn="l" rtl="0" eaLnBrk="0" fontAlgn="base" hangingPunct="0">
        <a:spcBef>
          <a:spcPct val="0"/>
        </a:spcBef>
        <a:spcAft>
          <a:spcPct val="0"/>
        </a:spcAft>
        <a:defRPr sz="2800" b="1">
          <a:solidFill>
            <a:srgbClr val="165788"/>
          </a:solidFill>
          <a:latin typeface="Arial" charset="0"/>
          <a:ea typeface="ＭＳ Ｐゴシック" pitchFamily="-76" charset="-128"/>
        </a:defRPr>
      </a:lvl5pPr>
      <a:lvl6pPr marL="457200" algn="l" rtl="0" eaLnBrk="1" fontAlgn="base" hangingPunct="1">
        <a:spcBef>
          <a:spcPct val="0"/>
        </a:spcBef>
        <a:spcAft>
          <a:spcPct val="0"/>
        </a:spcAft>
        <a:defRPr sz="2800" b="1">
          <a:solidFill>
            <a:srgbClr val="165788"/>
          </a:solidFill>
          <a:latin typeface="Verdana" pitchFamily="34" charset="0"/>
          <a:ea typeface="ＭＳ Ｐゴシック" pitchFamily="-76" charset="-128"/>
        </a:defRPr>
      </a:lvl6pPr>
      <a:lvl7pPr marL="914400" algn="l" rtl="0" eaLnBrk="1" fontAlgn="base" hangingPunct="1">
        <a:spcBef>
          <a:spcPct val="0"/>
        </a:spcBef>
        <a:spcAft>
          <a:spcPct val="0"/>
        </a:spcAft>
        <a:defRPr sz="2800" b="1">
          <a:solidFill>
            <a:srgbClr val="165788"/>
          </a:solidFill>
          <a:latin typeface="Verdana" pitchFamily="34" charset="0"/>
          <a:ea typeface="ＭＳ Ｐゴシック" pitchFamily="-76" charset="-128"/>
        </a:defRPr>
      </a:lvl7pPr>
      <a:lvl8pPr marL="1371600" algn="l" rtl="0" eaLnBrk="1" fontAlgn="base" hangingPunct="1">
        <a:spcBef>
          <a:spcPct val="0"/>
        </a:spcBef>
        <a:spcAft>
          <a:spcPct val="0"/>
        </a:spcAft>
        <a:defRPr sz="2800" b="1">
          <a:solidFill>
            <a:srgbClr val="165788"/>
          </a:solidFill>
          <a:latin typeface="Verdana" pitchFamily="34" charset="0"/>
          <a:ea typeface="ＭＳ Ｐゴシック" pitchFamily="-76" charset="-128"/>
        </a:defRPr>
      </a:lvl8pPr>
      <a:lvl9pPr marL="1828800" algn="l" rtl="0" eaLnBrk="1" fontAlgn="base" hangingPunct="1">
        <a:spcBef>
          <a:spcPct val="0"/>
        </a:spcBef>
        <a:spcAft>
          <a:spcPct val="0"/>
        </a:spcAft>
        <a:defRPr sz="2800" b="1">
          <a:solidFill>
            <a:srgbClr val="165788"/>
          </a:solidFill>
          <a:latin typeface="Verdana" pitchFamily="34" charset="0"/>
          <a:ea typeface="ＭＳ Ｐゴシック" pitchFamily="-76" charset="-128"/>
        </a:defRPr>
      </a:lvl9pPr>
    </p:titleStyle>
    <p:bodyStyle>
      <a:lvl1pPr marL="342900" indent="-342900" algn="l" rtl="0" eaLnBrk="0" fontAlgn="base" hangingPunct="0">
        <a:spcBef>
          <a:spcPct val="20000"/>
        </a:spcBef>
        <a:spcAft>
          <a:spcPct val="0"/>
        </a:spcAft>
        <a:buFont typeface="Wingdings" pitchFamily="2" charset="2"/>
        <a:buChar char="§"/>
        <a:defRPr sz="3200">
          <a:solidFill>
            <a:srgbClr val="165788"/>
          </a:solidFill>
          <a:latin typeface="Arial" charset="0"/>
          <a:ea typeface="+mn-ea"/>
          <a:cs typeface="+mn-cs"/>
        </a:defRPr>
      </a:lvl1pPr>
      <a:lvl2pPr marL="742950" indent="-285750" algn="l" rtl="0" eaLnBrk="0" fontAlgn="base" hangingPunct="0">
        <a:spcBef>
          <a:spcPct val="20000"/>
        </a:spcBef>
        <a:spcAft>
          <a:spcPct val="0"/>
        </a:spcAft>
        <a:buFont typeface="Wingdings" pitchFamily="2" charset="2"/>
        <a:buChar char="§"/>
        <a:defRPr sz="1600">
          <a:solidFill>
            <a:srgbClr val="165788"/>
          </a:solidFill>
          <a:latin typeface="Arial" charset="0"/>
          <a:ea typeface="+mn-ea"/>
        </a:defRPr>
      </a:lvl2pPr>
      <a:lvl3pPr marL="1143000" indent="-228600" algn="l" rtl="0" eaLnBrk="0" fontAlgn="base" hangingPunct="0">
        <a:spcBef>
          <a:spcPct val="20000"/>
        </a:spcBef>
        <a:spcAft>
          <a:spcPct val="0"/>
        </a:spcAft>
        <a:buFont typeface="Wingdings" pitchFamily="2" charset="2"/>
        <a:buChar char="§"/>
        <a:defRPr sz="1600">
          <a:solidFill>
            <a:srgbClr val="165788"/>
          </a:solidFill>
          <a:latin typeface="Arial" charset="0"/>
          <a:ea typeface="+mn-ea"/>
        </a:defRPr>
      </a:lvl3pPr>
      <a:lvl4pPr marL="1600200" indent="-228600" algn="l" rtl="0" eaLnBrk="0" fontAlgn="base" hangingPunct="0">
        <a:spcBef>
          <a:spcPct val="20000"/>
        </a:spcBef>
        <a:spcAft>
          <a:spcPct val="0"/>
        </a:spcAft>
        <a:buFont typeface="Wingdings" pitchFamily="2" charset="2"/>
        <a:buChar char="§"/>
        <a:defRPr sz="1600">
          <a:solidFill>
            <a:srgbClr val="165788"/>
          </a:solidFill>
          <a:latin typeface="Arial" charset="0"/>
          <a:ea typeface="+mn-ea"/>
        </a:defRPr>
      </a:lvl4pPr>
      <a:lvl5pPr marL="2057400" indent="-228600" algn="l" rtl="0" eaLnBrk="0" fontAlgn="base" hangingPunct="0">
        <a:spcBef>
          <a:spcPct val="20000"/>
        </a:spcBef>
        <a:spcAft>
          <a:spcPct val="0"/>
        </a:spcAft>
        <a:buFont typeface="Wingdings" pitchFamily="2" charset="2"/>
        <a:buChar char="§"/>
        <a:defRPr sz="1600">
          <a:solidFill>
            <a:srgbClr val="165788"/>
          </a:solidFill>
          <a:latin typeface="Arial" charset="0"/>
          <a:ea typeface="+mn-ea"/>
        </a:defRPr>
      </a:lvl5pPr>
      <a:lvl6pPr marL="2514600" indent="-228600" algn="l" rtl="0" eaLnBrk="1" fontAlgn="base" hangingPunct="1">
        <a:spcBef>
          <a:spcPct val="20000"/>
        </a:spcBef>
        <a:spcAft>
          <a:spcPct val="0"/>
        </a:spcAft>
        <a:buFont typeface="Wingdings" pitchFamily="2" charset="2"/>
        <a:buChar char="§"/>
        <a:defRPr sz="1600">
          <a:solidFill>
            <a:srgbClr val="165788"/>
          </a:solidFill>
          <a:latin typeface="+mn-lt"/>
          <a:ea typeface="+mn-ea"/>
        </a:defRPr>
      </a:lvl6pPr>
      <a:lvl7pPr marL="2971800" indent="-228600" algn="l" rtl="0" eaLnBrk="1" fontAlgn="base" hangingPunct="1">
        <a:spcBef>
          <a:spcPct val="20000"/>
        </a:spcBef>
        <a:spcAft>
          <a:spcPct val="0"/>
        </a:spcAft>
        <a:buFont typeface="Wingdings" pitchFamily="2" charset="2"/>
        <a:buChar char="§"/>
        <a:defRPr sz="1600">
          <a:solidFill>
            <a:srgbClr val="165788"/>
          </a:solidFill>
          <a:latin typeface="+mn-lt"/>
          <a:ea typeface="+mn-ea"/>
        </a:defRPr>
      </a:lvl7pPr>
      <a:lvl8pPr marL="3429000" indent="-228600" algn="l" rtl="0" eaLnBrk="1" fontAlgn="base" hangingPunct="1">
        <a:spcBef>
          <a:spcPct val="20000"/>
        </a:spcBef>
        <a:spcAft>
          <a:spcPct val="0"/>
        </a:spcAft>
        <a:buFont typeface="Wingdings" pitchFamily="2" charset="2"/>
        <a:buChar char="§"/>
        <a:defRPr sz="1600">
          <a:solidFill>
            <a:srgbClr val="165788"/>
          </a:solidFill>
          <a:latin typeface="+mn-lt"/>
          <a:ea typeface="+mn-ea"/>
        </a:defRPr>
      </a:lvl8pPr>
      <a:lvl9pPr marL="3886200" indent="-228600" algn="l" rtl="0" eaLnBrk="1" fontAlgn="base" hangingPunct="1">
        <a:spcBef>
          <a:spcPct val="20000"/>
        </a:spcBef>
        <a:spcAft>
          <a:spcPct val="0"/>
        </a:spcAft>
        <a:buFont typeface="Wingdings" pitchFamily="2" charset="2"/>
        <a:buChar char="§"/>
        <a:defRPr sz="1600">
          <a:solidFill>
            <a:srgbClr val="165788"/>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marketing@planning.or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planning.org/cm/free/index.htm"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www.planning.org/as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globalplannersnetwork.or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www.planning.org/outreach/" TargetMode="External"/><Relationship Id="rId3" Type="http://schemas.openxmlformats.org/officeDocument/2006/relationships/hyperlink" Target="http://www.planning.org/" TargetMode="External"/><Relationship Id="rId7" Type="http://schemas.openxmlformats.org/officeDocument/2006/relationships/hyperlink" Target="http://www.planning.org/educationcenter/"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www.planning.org/members/index.htm" TargetMode="External"/><Relationship Id="rId11" Type="http://schemas.openxmlformats.org/officeDocument/2006/relationships/hyperlink" Target="http://www.planning.org/customerservice/" TargetMode="External"/><Relationship Id="rId5" Type="http://schemas.openxmlformats.org/officeDocument/2006/relationships/hyperlink" Target="http://www.planning.org/news/index.htm" TargetMode="External"/><Relationship Id="rId10" Type="http://schemas.openxmlformats.org/officeDocument/2006/relationships/hyperlink" Target="http://www.planning.org/jobsandpractice/" TargetMode="External"/><Relationship Id="rId4" Type="http://schemas.openxmlformats.org/officeDocument/2006/relationships/hyperlink" Target="http://www.planning.org/aicp/index.htm" TargetMode="External"/><Relationship Id="rId9" Type="http://schemas.openxmlformats.org/officeDocument/2006/relationships/hyperlink" Target="http://www.planning.org/resourc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762000" y="1123950"/>
            <a:ext cx="7696200" cy="2914650"/>
          </a:xfrm>
        </p:spPr>
        <p:txBody>
          <a:bodyPr/>
          <a:lstStyle/>
          <a:p>
            <a:pPr eaLnBrk="1" hangingPunct="1"/>
            <a:r>
              <a:rPr lang="en-US" sz="4000" smtClean="0"/>
              <a:t>American Planning Association</a:t>
            </a:r>
            <a:br>
              <a:rPr lang="en-US" sz="4000" smtClean="0"/>
            </a:br>
            <a:r>
              <a:rPr lang="en-US" smtClean="0"/>
              <a:t>and</a:t>
            </a:r>
            <a:r>
              <a:rPr lang="en-US" sz="4000" smtClean="0"/>
              <a:t> </a:t>
            </a:r>
            <a:br>
              <a:rPr lang="en-US" sz="4000" smtClean="0"/>
            </a:br>
            <a:r>
              <a:rPr lang="en-US" sz="4000" smtClean="0"/>
              <a:t>American Institute of Certified Planners</a:t>
            </a:r>
          </a:p>
        </p:txBody>
      </p:sp>
      <p:sp>
        <p:nvSpPr>
          <p:cNvPr id="5122" name="Rectangle 3"/>
          <p:cNvSpPr>
            <a:spLocks noGrp="1" noChangeArrowheads="1"/>
          </p:cNvSpPr>
          <p:nvPr>
            <p:ph type="subTitle" idx="1"/>
          </p:nvPr>
        </p:nvSpPr>
        <p:spPr>
          <a:xfrm>
            <a:off x="762000" y="4495800"/>
            <a:ext cx="7772400" cy="1752600"/>
          </a:xfrm>
        </p:spPr>
        <p:txBody>
          <a:bodyPr/>
          <a:lstStyle/>
          <a:p>
            <a:pPr algn="l" eaLnBrk="1" hangingPunct="1"/>
            <a:r>
              <a:rPr lang="en-US" sz="2400" smtClean="0"/>
              <a:t>William Anderson, </a:t>
            </a:r>
            <a:r>
              <a:rPr lang="en-US" sz="1600" smtClean="0"/>
              <a:t>FAICP</a:t>
            </a:r>
            <a:r>
              <a:rPr lang="en-US" sz="2400" smtClean="0"/>
              <a:t>, APA Board of Directors </a:t>
            </a:r>
          </a:p>
          <a:p>
            <a:pPr algn="l" eaLnBrk="1" hangingPunct="1"/>
            <a:r>
              <a:rPr lang="en-US" sz="2400" smtClean="0"/>
              <a:t>Lance Schulte, </a:t>
            </a:r>
            <a:r>
              <a:rPr lang="en-US" sz="1600" smtClean="0"/>
              <a:t>AICP</a:t>
            </a:r>
            <a:r>
              <a:rPr lang="en-US" sz="2400" smtClean="0"/>
              <a:t>, AICP Commission</a:t>
            </a:r>
          </a:p>
        </p:txBody>
      </p:sp>
      <p:sp>
        <p:nvSpPr>
          <p:cNvPr id="5123"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717550" y="685800"/>
            <a:ext cx="7620000" cy="892175"/>
          </a:xfrm>
        </p:spPr>
        <p:txBody>
          <a:bodyPr/>
          <a:lstStyle/>
          <a:p>
            <a:pPr eaLnBrk="1" hangingPunct="1"/>
            <a:r>
              <a:rPr lang="en-US" smtClean="0"/>
              <a:t>APA Divisions</a:t>
            </a:r>
          </a:p>
        </p:txBody>
      </p:sp>
      <p:sp>
        <p:nvSpPr>
          <p:cNvPr id="6147" name="Rectangle 3"/>
          <p:cNvSpPr>
            <a:spLocks noGrp="1" noChangeArrowheads="1"/>
          </p:cNvSpPr>
          <p:nvPr>
            <p:ph idx="1"/>
          </p:nvPr>
        </p:nvSpPr>
        <p:spPr>
          <a:xfrm>
            <a:off x="457200" y="1447800"/>
            <a:ext cx="8229600" cy="4754563"/>
          </a:xfrm>
          <a:extLst>
            <a:ext uri="{909E8E84-426E-40DD-AFC4-6F175D3DCCD1}"/>
            <a:ext uri="{91240B29-F687-4F45-9708-019B960494DF}"/>
          </a:extLst>
        </p:spPr>
        <p:txBody>
          <a:bodyPr numCol="2"/>
          <a:lstStyle/>
          <a:p>
            <a:pPr eaLnBrk="1" hangingPunct="1">
              <a:spcBef>
                <a:spcPts val="0"/>
              </a:spcBef>
              <a:defRPr/>
            </a:pPr>
            <a:r>
              <a:rPr lang="en-US" sz="2000" dirty="0" smtClean="0"/>
              <a:t>City Planning &amp; Management </a:t>
            </a:r>
            <a:endParaRPr lang="en-US" sz="2000" dirty="0"/>
          </a:p>
          <a:p>
            <a:pPr eaLnBrk="1" hangingPunct="1">
              <a:spcBef>
                <a:spcPts val="0"/>
              </a:spcBef>
              <a:defRPr/>
            </a:pPr>
            <a:r>
              <a:rPr lang="en-US" sz="2000" dirty="0" smtClean="0"/>
              <a:t>County Planning </a:t>
            </a:r>
            <a:endParaRPr lang="en-US" sz="2000" dirty="0"/>
          </a:p>
          <a:p>
            <a:pPr eaLnBrk="1" hangingPunct="1">
              <a:spcBef>
                <a:spcPts val="0"/>
              </a:spcBef>
              <a:defRPr/>
            </a:pPr>
            <a:r>
              <a:rPr lang="en-US" sz="2000" dirty="0" smtClean="0"/>
              <a:t>Economic Development</a:t>
            </a:r>
            <a:endParaRPr lang="en-US" sz="2000" dirty="0"/>
          </a:p>
          <a:p>
            <a:pPr eaLnBrk="1" hangingPunct="1">
              <a:spcBef>
                <a:spcPts val="0"/>
              </a:spcBef>
              <a:defRPr/>
            </a:pPr>
            <a:r>
              <a:rPr lang="en-US" sz="2000" dirty="0" smtClean="0"/>
              <a:t>Environment, Natural Resources, and Energy</a:t>
            </a:r>
          </a:p>
          <a:p>
            <a:pPr eaLnBrk="1" hangingPunct="1">
              <a:spcBef>
                <a:spcPts val="0"/>
              </a:spcBef>
              <a:defRPr/>
            </a:pPr>
            <a:r>
              <a:rPr lang="en-US" sz="2000" dirty="0" smtClean="0"/>
              <a:t>Federal Planning</a:t>
            </a:r>
          </a:p>
          <a:p>
            <a:pPr eaLnBrk="1" hangingPunct="1">
              <a:spcBef>
                <a:spcPts val="0"/>
              </a:spcBef>
              <a:defRPr/>
            </a:pPr>
            <a:r>
              <a:rPr lang="en-US" sz="2000" dirty="0" smtClean="0"/>
              <a:t>Gays and Lesbians in Planning</a:t>
            </a:r>
          </a:p>
          <a:p>
            <a:pPr eaLnBrk="1" hangingPunct="1">
              <a:spcBef>
                <a:spcPts val="0"/>
              </a:spcBef>
              <a:defRPr/>
            </a:pPr>
            <a:r>
              <a:rPr lang="en-US" sz="2000" dirty="0" smtClean="0"/>
              <a:t>Housing and Community Development</a:t>
            </a:r>
          </a:p>
          <a:p>
            <a:pPr eaLnBrk="1" hangingPunct="1">
              <a:spcBef>
                <a:spcPts val="0"/>
              </a:spcBef>
              <a:defRPr/>
            </a:pPr>
            <a:r>
              <a:rPr lang="en-US" sz="2000" dirty="0" smtClean="0"/>
              <a:t>Indigenous Planning</a:t>
            </a:r>
          </a:p>
          <a:p>
            <a:pPr eaLnBrk="1" hangingPunct="1">
              <a:spcBef>
                <a:spcPts val="0"/>
              </a:spcBef>
              <a:defRPr/>
            </a:pPr>
            <a:r>
              <a:rPr lang="en-US" sz="2000" dirty="0" smtClean="0"/>
              <a:t>International</a:t>
            </a:r>
          </a:p>
          <a:p>
            <a:pPr eaLnBrk="1" hangingPunct="1">
              <a:spcBef>
                <a:spcPts val="0"/>
              </a:spcBef>
              <a:defRPr/>
            </a:pPr>
            <a:r>
              <a:rPr lang="en-US" sz="2000" dirty="0" smtClean="0"/>
              <a:t>Latinos and Planning</a:t>
            </a:r>
          </a:p>
          <a:p>
            <a:pPr eaLnBrk="1" hangingPunct="1">
              <a:spcBef>
                <a:spcPts val="0"/>
              </a:spcBef>
              <a:defRPr/>
            </a:pPr>
            <a:r>
              <a:rPr lang="en-US" sz="2000" dirty="0" smtClean="0"/>
              <a:t>New Urbanism</a:t>
            </a:r>
          </a:p>
          <a:p>
            <a:pPr eaLnBrk="1" hangingPunct="1">
              <a:spcBef>
                <a:spcPts val="0"/>
              </a:spcBef>
              <a:defRPr/>
            </a:pPr>
            <a:r>
              <a:rPr lang="en-US" sz="2000" dirty="0" smtClean="0"/>
              <a:t>Planning and the Black Community</a:t>
            </a:r>
          </a:p>
          <a:p>
            <a:pPr eaLnBrk="1" hangingPunct="1">
              <a:spcBef>
                <a:spcPts val="0"/>
              </a:spcBef>
              <a:defRPr/>
            </a:pPr>
            <a:r>
              <a:rPr lang="en-US" sz="2000" dirty="0" smtClean="0"/>
              <a:t>Planning and Law</a:t>
            </a:r>
          </a:p>
          <a:p>
            <a:pPr eaLnBrk="1" hangingPunct="1">
              <a:spcBef>
                <a:spcPts val="0"/>
              </a:spcBef>
              <a:defRPr/>
            </a:pPr>
            <a:r>
              <a:rPr lang="en-US" sz="2000" dirty="0" smtClean="0"/>
              <a:t>Planning and Women</a:t>
            </a:r>
          </a:p>
          <a:p>
            <a:pPr eaLnBrk="1" hangingPunct="1">
              <a:spcBef>
                <a:spcPts val="0"/>
              </a:spcBef>
              <a:defRPr/>
            </a:pPr>
            <a:r>
              <a:rPr lang="en-US" sz="2000" dirty="0" smtClean="0"/>
              <a:t>Private Practice</a:t>
            </a:r>
          </a:p>
          <a:p>
            <a:pPr eaLnBrk="1" hangingPunct="1">
              <a:spcBef>
                <a:spcPts val="0"/>
              </a:spcBef>
              <a:defRPr/>
            </a:pPr>
            <a:r>
              <a:rPr lang="en-US" sz="2000" dirty="0" smtClean="0"/>
              <a:t>Regional and Intergovernmental Planning</a:t>
            </a:r>
          </a:p>
          <a:p>
            <a:pPr eaLnBrk="1" hangingPunct="1">
              <a:spcBef>
                <a:spcPts val="0"/>
              </a:spcBef>
              <a:defRPr/>
            </a:pPr>
            <a:r>
              <a:rPr lang="en-US" sz="2000" dirty="0" smtClean="0"/>
              <a:t>Small Town and Rural Planning</a:t>
            </a:r>
          </a:p>
          <a:p>
            <a:pPr eaLnBrk="1" hangingPunct="1">
              <a:spcBef>
                <a:spcPts val="0"/>
              </a:spcBef>
              <a:defRPr/>
            </a:pPr>
            <a:r>
              <a:rPr lang="en-US" sz="2000" dirty="0" smtClean="0"/>
              <a:t>Technology</a:t>
            </a:r>
          </a:p>
          <a:p>
            <a:pPr eaLnBrk="1" hangingPunct="1">
              <a:spcBef>
                <a:spcPts val="0"/>
              </a:spcBef>
              <a:defRPr/>
            </a:pPr>
            <a:r>
              <a:rPr lang="en-US" sz="2000" dirty="0" smtClean="0"/>
              <a:t>Transportation Planning</a:t>
            </a:r>
          </a:p>
          <a:p>
            <a:pPr eaLnBrk="1" hangingPunct="1">
              <a:spcBef>
                <a:spcPts val="0"/>
              </a:spcBef>
              <a:defRPr/>
            </a:pPr>
            <a:r>
              <a:rPr lang="en-US" sz="2000" dirty="0" smtClean="0"/>
              <a:t>Urban Design and Preservation</a:t>
            </a:r>
          </a:p>
          <a:p>
            <a:pPr eaLnBrk="1" hangingPunct="1">
              <a:buFont typeface="Wingdings" pitchFamily="2" charset="2"/>
              <a:buNone/>
              <a:defRPr/>
            </a:pPr>
            <a:endParaRPr lang="en-US" sz="2000" dirty="0"/>
          </a:p>
        </p:txBody>
      </p:sp>
      <p:sp>
        <p:nvSpPr>
          <p:cNvPr id="23555"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717550" y="1143000"/>
            <a:ext cx="7620000" cy="892175"/>
          </a:xfrm>
        </p:spPr>
        <p:txBody>
          <a:bodyPr/>
          <a:lstStyle/>
          <a:p>
            <a:pPr eaLnBrk="1" hangingPunct="1"/>
            <a:r>
              <a:rPr lang="en-US" smtClean="0"/>
              <a:t>AICP Organization</a:t>
            </a:r>
          </a:p>
        </p:txBody>
      </p:sp>
      <p:sp>
        <p:nvSpPr>
          <p:cNvPr id="25602" name="Rectangle 3"/>
          <p:cNvSpPr>
            <a:spLocks noGrp="1" noChangeArrowheads="1"/>
          </p:cNvSpPr>
          <p:nvPr>
            <p:ph idx="1"/>
          </p:nvPr>
        </p:nvSpPr>
        <p:spPr>
          <a:xfrm>
            <a:off x="717550" y="1981200"/>
            <a:ext cx="7620000" cy="3505200"/>
          </a:xfrm>
        </p:spPr>
        <p:txBody>
          <a:bodyPr/>
          <a:lstStyle/>
          <a:p>
            <a:pPr eaLnBrk="1" hangingPunct="1">
              <a:buFontTx/>
              <a:buNone/>
            </a:pPr>
            <a:r>
              <a:rPr lang="en-US" smtClean="0"/>
              <a:t>Professional institute of Planners and APA </a:t>
            </a:r>
          </a:p>
          <a:p>
            <a:pPr eaLnBrk="1" hangingPunct="1"/>
            <a:r>
              <a:rPr lang="en-US" sz="2800" smtClean="0"/>
              <a:t>Commission</a:t>
            </a:r>
          </a:p>
          <a:p>
            <a:pPr lvl="1" eaLnBrk="1" hangingPunct="1"/>
            <a:r>
              <a:rPr lang="en-US" sz="2000" smtClean="0"/>
              <a:t>elected by regions, at-large President and President pre/post-term </a:t>
            </a:r>
          </a:p>
          <a:p>
            <a:pPr eaLnBrk="1" hangingPunct="1"/>
            <a:r>
              <a:rPr lang="en-US" sz="2800" smtClean="0"/>
              <a:t>Commission Committees</a:t>
            </a:r>
          </a:p>
          <a:p>
            <a:pPr lvl="1" eaLnBrk="1" hangingPunct="1"/>
            <a:r>
              <a:rPr lang="en-US" sz="2000" smtClean="0"/>
              <a:t>Membership, Ethics, Exam/Standards, Fellows, as needed</a:t>
            </a:r>
          </a:p>
        </p:txBody>
      </p:sp>
      <p:sp>
        <p:nvSpPr>
          <p:cNvPr id="25603"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717550" y="990600"/>
            <a:ext cx="7620000" cy="892175"/>
          </a:xfrm>
        </p:spPr>
        <p:txBody>
          <a:bodyPr/>
          <a:lstStyle/>
          <a:p>
            <a:pPr eaLnBrk="1" hangingPunct="1"/>
            <a:r>
              <a:rPr lang="en-US" smtClean="0"/>
              <a:t>APA Major Initiatives</a:t>
            </a:r>
          </a:p>
        </p:txBody>
      </p:sp>
      <p:sp>
        <p:nvSpPr>
          <p:cNvPr id="27650" name="Rectangle 3"/>
          <p:cNvSpPr>
            <a:spLocks noGrp="1" noChangeArrowheads="1"/>
          </p:cNvSpPr>
          <p:nvPr>
            <p:ph idx="1"/>
          </p:nvPr>
        </p:nvSpPr>
        <p:spPr>
          <a:xfrm>
            <a:off x="717550" y="1676400"/>
            <a:ext cx="7620000" cy="3505200"/>
          </a:xfrm>
        </p:spPr>
        <p:txBody>
          <a:bodyPr/>
          <a:lstStyle/>
          <a:p>
            <a:pPr eaLnBrk="1" hangingPunct="1"/>
            <a:r>
              <a:rPr lang="en-US" sz="2000" smtClean="0"/>
              <a:t>Sustaining Places</a:t>
            </a:r>
          </a:p>
          <a:p>
            <a:pPr eaLnBrk="1" hangingPunct="1"/>
            <a:r>
              <a:rPr lang="en-US" sz="2000" smtClean="0"/>
              <a:t>Diversity task force and Ambassadors program</a:t>
            </a:r>
          </a:p>
          <a:p>
            <a:pPr eaLnBrk="1" hangingPunct="1"/>
            <a:r>
              <a:rPr lang="en-US" sz="2000" smtClean="0"/>
              <a:t>Great Places, Great Streets, Great Public Spaces in America</a:t>
            </a:r>
          </a:p>
          <a:p>
            <a:pPr eaLnBrk="1" hangingPunct="1"/>
            <a:r>
              <a:rPr lang="en-US" sz="2000" smtClean="0"/>
              <a:t>Amicus Curiae</a:t>
            </a:r>
          </a:p>
          <a:p>
            <a:pPr eaLnBrk="1" hangingPunct="1"/>
            <a:r>
              <a:rPr lang="en-US" sz="2000" smtClean="0"/>
              <a:t>Federal advocacy</a:t>
            </a:r>
          </a:p>
          <a:p>
            <a:pPr eaLnBrk="1" hangingPunct="1"/>
            <a:r>
              <a:rPr lang="en-US" sz="2000" smtClean="0"/>
              <a:t>Delta Urbanism</a:t>
            </a:r>
          </a:p>
          <a:p>
            <a:pPr eaLnBrk="1" hangingPunct="1"/>
            <a:r>
              <a:rPr lang="en-US" sz="2000" smtClean="0"/>
              <a:t>L’Enfant Lecture</a:t>
            </a:r>
          </a:p>
          <a:p>
            <a:pPr eaLnBrk="1" hangingPunct="1"/>
            <a:r>
              <a:rPr lang="en-US" sz="2000" smtClean="0"/>
              <a:t>Big City Planning Directors Institute</a:t>
            </a:r>
          </a:p>
          <a:p>
            <a:pPr eaLnBrk="1" hangingPunct="1"/>
            <a:r>
              <a:rPr lang="en-US" sz="2000" smtClean="0"/>
              <a:t>AICP Symposium</a:t>
            </a:r>
          </a:p>
          <a:p>
            <a:pPr eaLnBrk="1" hangingPunct="1"/>
            <a:r>
              <a:rPr lang="en-US" sz="2000" smtClean="0"/>
              <a:t>Community Assistance program</a:t>
            </a:r>
          </a:p>
          <a:p>
            <a:pPr eaLnBrk="1" hangingPunct="1"/>
            <a:r>
              <a:rPr lang="en-US" sz="2000" smtClean="0"/>
              <a:t>APA Green Team</a:t>
            </a:r>
          </a:p>
        </p:txBody>
      </p:sp>
      <p:sp>
        <p:nvSpPr>
          <p:cNvPr id="27651"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717550" y="914400"/>
            <a:ext cx="7620000" cy="892175"/>
          </a:xfrm>
        </p:spPr>
        <p:txBody>
          <a:bodyPr/>
          <a:lstStyle/>
          <a:p>
            <a:pPr eaLnBrk="1" hangingPunct="1"/>
            <a:r>
              <a:rPr lang="en-US" smtClean="0"/>
              <a:t>APA Member Communication</a:t>
            </a:r>
          </a:p>
        </p:txBody>
      </p:sp>
      <p:sp>
        <p:nvSpPr>
          <p:cNvPr id="29698" name="Rectangle 3"/>
          <p:cNvSpPr>
            <a:spLocks noGrp="1" noChangeArrowheads="1"/>
          </p:cNvSpPr>
          <p:nvPr>
            <p:ph idx="1"/>
          </p:nvPr>
        </p:nvSpPr>
        <p:spPr>
          <a:xfrm>
            <a:off x="717550" y="1600200"/>
            <a:ext cx="7620000" cy="3505200"/>
          </a:xfrm>
        </p:spPr>
        <p:txBody>
          <a:bodyPr/>
          <a:lstStyle/>
          <a:p>
            <a:pPr eaLnBrk="1" hangingPunct="1"/>
            <a:r>
              <a:rPr lang="en-US" sz="2000" smtClean="0"/>
              <a:t>APA Interact</a:t>
            </a:r>
          </a:p>
          <a:p>
            <a:pPr eaLnBrk="1" hangingPunct="1"/>
            <a:r>
              <a:rPr lang="en-US" sz="2000" smtClean="0"/>
              <a:t>Audio/web virtual conferences and webinars</a:t>
            </a:r>
          </a:p>
          <a:p>
            <a:pPr eaLnBrk="1" hangingPunct="1"/>
            <a:r>
              <a:rPr lang="en-US" sz="2000" smtClean="0"/>
              <a:t>On-line CM</a:t>
            </a:r>
          </a:p>
          <a:p>
            <a:pPr eaLnBrk="1" hangingPunct="1"/>
            <a:r>
              <a:rPr lang="en-US" sz="2000" smtClean="0"/>
              <a:t>Planning Training Service workshops</a:t>
            </a:r>
          </a:p>
          <a:p>
            <a:pPr eaLnBrk="1" hangingPunct="1"/>
            <a:r>
              <a:rPr lang="en-US" sz="2000" smtClean="0"/>
              <a:t>National and Chapter conferences</a:t>
            </a:r>
          </a:p>
          <a:p>
            <a:pPr eaLnBrk="1" hangingPunct="1"/>
            <a:r>
              <a:rPr lang="en-US" sz="2000" smtClean="0"/>
              <a:t>Division blogs</a:t>
            </a:r>
          </a:p>
          <a:p>
            <a:pPr eaLnBrk="1" hangingPunct="1"/>
            <a:r>
              <a:rPr lang="en-US" sz="2000" smtClean="0"/>
              <a:t>Social media</a:t>
            </a:r>
          </a:p>
          <a:p>
            <a:pPr eaLnBrk="1" hangingPunct="1"/>
            <a:r>
              <a:rPr lang="en-US" sz="2000" smtClean="0"/>
              <a:t>Planning magazine</a:t>
            </a:r>
          </a:p>
          <a:p>
            <a:pPr eaLnBrk="1" hangingPunct="1"/>
            <a:r>
              <a:rPr lang="en-US" sz="2000" smtClean="0"/>
              <a:t>JAPA</a:t>
            </a:r>
          </a:p>
          <a:p>
            <a:pPr eaLnBrk="1" hangingPunct="1"/>
            <a:r>
              <a:rPr lang="en-US" sz="2000" smtClean="0"/>
              <a:t>Jobs On-line</a:t>
            </a:r>
          </a:p>
          <a:p>
            <a:pPr eaLnBrk="1" hangingPunct="1"/>
            <a:r>
              <a:rPr lang="en-US" sz="2000" smtClean="0"/>
              <a:t>Tuesdays at APA</a:t>
            </a:r>
          </a:p>
          <a:p>
            <a:pPr eaLnBrk="1" hangingPunct="1"/>
            <a:r>
              <a:rPr lang="en-US" sz="2000" smtClean="0"/>
              <a:t>Institutes for Managers, New Directors, </a:t>
            </a:r>
            <a:br>
              <a:rPr lang="en-US" sz="2000" smtClean="0"/>
            </a:br>
            <a:r>
              <a:rPr lang="en-US" sz="2000" smtClean="0"/>
              <a:t>Commissioners</a:t>
            </a:r>
          </a:p>
        </p:txBody>
      </p:sp>
      <p:sp>
        <p:nvSpPr>
          <p:cNvPr id="29699"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85800" y="838200"/>
            <a:ext cx="7620000" cy="892175"/>
          </a:xfrm>
        </p:spPr>
        <p:txBody>
          <a:bodyPr/>
          <a:lstStyle/>
          <a:p>
            <a:pPr eaLnBrk="1" hangingPunct="1"/>
            <a:r>
              <a:rPr lang="en-US" smtClean="0"/>
              <a:t>AICP Major Initiatives</a:t>
            </a:r>
          </a:p>
        </p:txBody>
      </p:sp>
      <p:sp>
        <p:nvSpPr>
          <p:cNvPr id="31746" name="Rectangle 3"/>
          <p:cNvSpPr>
            <a:spLocks noGrp="1" noChangeArrowheads="1"/>
          </p:cNvSpPr>
          <p:nvPr>
            <p:ph idx="1"/>
          </p:nvPr>
        </p:nvSpPr>
        <p:spPr>
          <a:xfrm>
            <a:off x="717550" y="1524000"/>
            <a:ext cx="7620000" cy="3505200"/>
          </a:xfrm>
        </p:spPr>
        <p:txBody>
          <a:bodyPr/>
          <a:lstStyle/>
          <a:p>
            <a:pPr eaLnBrk="1" hangingPunct="1">
              <a:lnSpc>
                <a:spcPct val="80000"/>
              </a:lnSpc>
              <a:buFontTx/>
              <a:buNone/>
            </a:pPr>
            <a:r>
              <a:rPr lang="en-US" sz="2000" smtClean="0"/>
              <a:t>Professional advancement, educational quality and member service</a:t>
            </a:r>
          </a:p>
          <a:p>
            <a:pPr eaLnBrk="1" hangingPunct="1">
              <a:lnSpc>
                <a:spcPct val="80000"/>
              </a:lnSpc>
            </a:pPr>
            <a:r>
              <a:rPr lang="en-US" sz="1800" smtClean="0"/>
              <a:t>Website and communication improvements </a:t>
            </a:r>
          </a:p>
          <a:p>
            <a:pPr lvl="1" eaLnBrk="1" hangingPunct="1">
              <a:lnSpc>
                <a:spcPct val="80000"/>
              </a:lnSpc>
            </a:pPr>
            <a:r>
              <a:rPr lang="en-US" b="1" smtClean="0"/>
              <a:t>APA Interact E-Newsletter </a:t>
            </a:r>
            <a:r>
              <a:rPr lang="en-US" b="1" smtClean="0">
                <a:hlinkClick r:id="rId3"/>
              </a:rPr>
              <a:t>marketing@planning.org</a:t>
            </a:r>
            <a:endParaRPr lang="en-US" b="1" smtClean="0"/>
          </a:p>
          <a:p>
            <a:pPr eaLnBrk="1" hangingPunct="1">
              <a:lnSpc>
                <a:spcPct val="80000"/>
              </a:lnSpc>
            </a:pPr>
            <a:r>
              <a:rPr lang="en-US" sz="1800" smtClean="0"/>
              <a:t>Improved coordination with Chapter and Section PDOs by APA staff</a:t>
            </a:r>
          </a:p>
          <a:p>
            <a:pPr lvl="1" eaLnBrk="1" hangingPunct="1">
              <a:lnSpc>
                <a:spcPct val="80000"/>
              </a:lnSpc>
            </a:pPr>
            <a:r>
              <a:rPr lang="en-US" smtClean="0"/>
              <a:t>PDO Task Force </a:t>
            </a:r>
          </a:p>
          <a:p>
            <a:pPr eaLnBrk="1" hangingPunct="1">
              <a:lnSpc>
                <a:spcPct val="80000"/>
              </a:lnSpc>
            </a:pPr>
            <a:r>
              <a:rPr lang="en-US" sz="1800" smtClean="0"/>
              <a:t>Community Planning Assistance Program</a:t>
            </a:r>
          </a:p>
          <a:p>
            <a:pPr eaLnBrk="1" hangingPunct="1">
              <a:lnSpc>
                <a:spcPct val="80000"/>
              </a:lnSpc>
              <a:buFontTx/>
              <a:buNone/>
            </a:pPr>
            <a:endParaRPr lang="en-US" sz="2000" smtClean="0"/>
          </a:p>
        </p:txBody>
      </p:sp>
      <p:sp>
        <p:nvSpPr>
          <p:cNvPr id="31747"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685800" y="838200"/>
            <a:ext cx="7620000" cy="892175"/>
          </a:xfrm>
        </p:spPr>
        <p:txBody>
          <a:bodyPr/>
          <a:lstStyle/>
          <a:p>
            <a:pPr eaLnBrk="1" hangingPunct="1"/>
            <a:r>
              <a:rPr lang="en-US" smtClean="0"/>
              <a:t>AICP Major Initiatives</a:t>
            </a:r>
          </a:p>
        </p:txBody>
      </p:sp>
      <p:sp>
        <p:nvSpPr>
          <p:cNvPr id="33794" name="Rectangle 3"/>
          <p:cNvSpPr>
            <a:spLocks noGrp="1" noChangeArrowheads="1"/>
          </p:cNvSpPr>
          <p:nvPr>
            <p:ph idx="1"/>
          </p:nvPr>
        </p:nvSpPr>
        <p:spPr>
          <a:xfrm>
            <a:off x="717550" y="1524000"/>
            <a:ext cx="7620000" cy="3505200"/>
          </a:xfrm>
        </p:spPr>
        <p:txBody>
          <a:bodyPr/>
          <a:lstStyle/>
          <a:p>
            <a:pPr eaLnBrk="1" hangingPunct="1">
              <a:lnSpc>
                <a:spcPct val="80000"/>
              </a:lnSpc>
              <a:buFontTx/>
              <a:buNone/>
            </a:pPr>
            <a:endParaRPr lang="en-US" sz="2000" smtClean="0"/>
          </a:p>
          <a:p>
            <a:pPr eaLnBrk="1" hangingPunct="1">
              <a:lnSpc>
                <a:spcPct val="80000"/>
              </a:lnSpc>
              <a:buFontTx/>
              <a:buNone/>
            </a:pPr>
            <a:r>
              <a:rPr lang="en-US" sz="2000" smtClean="0"/>
              <a:t>Certification Maintenance improvements</a:t>
            </a:r>
          </a:p>
          <a:p>
            <a:pPr eaLnBrk="1" hangingPunct="1">
              <a:lnSpc>
                <a:spcPct val="80000"/>
              </a:lnSpc>
            </a:pPr>
            <a:r>
              <a:rPr lang="en-US" sz="1800" smtClean="0"/>
              <a:t>Improving quality of CM qualified education</a:t>
            </a:r>
          </a:p>
          <a:p>
            <a:pPr lvl="1" eaLnBrk="1" hangingPunct="1">
              <a:lnSpc>
                <a:spcPct val="80000"/>
              </a:lnSpc>
            </a:pPr>
            <a:r>
              <a:rPr lang="en-US" smtClean="0"/>
              <a:t>400 providers offering 3,000 CM opportunities</a:t>
            </a:r>
          </a:p>
          <a:p>
            <a:pPr eaLnBrk="1" hangingPunct="1">
              <a:lnSpc>
                <a:spcPct val="80000"/>
              </a:lnSpc>
            </a:pPr>
            <a:r>
              <a:rPr lang="en-US" sz="1800" smtClean="0"/>
              <a:t>32 CM credits freely available on AICP website</a:t>
            </a:r>
            <a:endParaRPr lang="en-US" sz="1800" smtClean="0">
              <a:hlinkClick r:id="rId3"/>
            </a:endParaRPr>
          </a:p>
          <a:p>
            <a:pPr lvl="1" eaLnBrk="1" hangingPunct="1">
              <a:lnSpc>
                <a:spcPct val="80000"/>
              </a:lnSpc>
            </a:pPr>
            <a:r>
              <a:rPr lang="en-US" smtClean="0">
                <a:hlinkClick r:id="rId3"/>
              </a:rPr>
              <a:t>http://www.planning.org/cm/free/index.htm</a:t>
            </a:r>
            <a:endParaRPr lang="en-US" smtClean="0"/>
          </a:p>
          <a:p>
            <a:pPr eaLnBrk="1" hangingPunct="1">
              <a:lnSpc>
                <a:spcPct val="80000"/>
              </a:lnSpc>
              <a:buFontTx/>
              <a:buNone/>
            </a:pPr>
            <a:endParaRPr lang="en-US" sz="2000" smtClean="0"/>
          </a:p>
          <a:p>
            <a:pPr eaLnBrk="1" hangingPunct="1">
              <a:lnSpc>
                <a:spcPct val="80000"/>
              </a:lnSpc>
              <a:buFontTx/>
              <a:buNone/>
            </a:pPr>
            <a:r>
              <a:rPr lang="en-US" sz="2000" smtClean="0"/>
              <a:t>Advanced Specialty Certification – high standards </a:t>
            </a:r>
            <a:r>
              <a:rPr lang="en-US" sz="2000" smtClean="0">
                <a:hlinkClick r:id="rId4" tooltip="http://www.planning.org/asc"/>
              </a:rPr>
              <a:t>ASC webpage</a:t>
            </a:r>
            <a:endParaRPr lang="en-US" sz="2000" smtClean="0"/>
          </a:p>
          <a:p>
            <a:pPr eaLnBrk="1" hangingPunct="1">
              <a:lnSpc>
                <a:spcPct val="80000"/>
              </a:lnSpc>
            </a:pPr>
            <a:r>
              <a:rPr lang="en-US" sz="1800" smtClean="0"/>
              <a:t>Transportation</a:t>
            </a:r>
          </a:p>
          <a:p>
            <a:pPr eaLnBrk="1" hangingPunct="1">
              <a:lnSpc>
                <a:spcPct val="80000"/>
              </a:lnSpc>
            </a:pPr>
            <a:r>
              <a:rPr lang="en-US" sz="1800" smtClean="0"/>
              <a:t>Environmental</a:t>
            </a:r>
          </a:p>
        </p:txBody>
      </p:sp>
      <p:sp>
        <p:nvSpPr>
          <p:cNvPr id="33795"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mtClean="0"/>
              <a:t>Federal &amp; International Activities</a:t>
            </a:r>
          </a:p>
        </p:txBody>
      </p:sp>
      <p:sp>
        <p:nvSpPr>
          <p:cNvPr id="35842" name="Rectangle 3"/>
          <p:cNvSpPr>
            <a:spLocks noGrp="1" noChangeArrowheads="1"/>
          </p:cNvSpPr>
          <p:nvPr>
            <p:ph idx="1"/>
          </p:nvPr>
        </p:nvSpPr>
        <p:spPr/>
        <p:txBody>
          <a:bodyPr/>
          <a:lstStyle/>
          <a:p>
            <a:pPr eaLnBrk="1" hangingPunct="1"/>
            <a:r>
              <a:rPr lang="en-US" sz="2400" smtClean="0"/>
              <a:t>Federal policy – APA Advocate E Newsletter </a:t>
            </a:r>
          </a:p>
          <a:p>
            <a:pPr eaLnBrk="1" hangingPunct="1"/>
            <a:r>
              <a:rPr lang="en-US" sz="2400" smtClean="0"/>
              <a:t>Federal planning contracts and international work for Federal government</a:t>
            </a:r>
          </a:p>
          <a:p>
            <a:pPr eaLnBrk="1" hangingPunct="1"/>
            <a:r>
              <a:rPr lang="en-US" sz="2400" smtClean="0"/>
              <a:t>Global Planners Network </a:t>
            </a:r>
            <a:r>
              <a:rPr lang="en-US" sz="2400" smtClean="0">
                <a:hlinkClick r:id="rId3"/>
              </a:rPr>
              <a:t>http://www.globalplannersnetwork.org</a:t>
            </a:r>
            <a:endParaRPr lang="en-US" sz="2400" smtClean="0"/>
          </a:p>
          <a:p>
            <a:pPr eaLnBrk="1" hangingPunct="1"/>
            <a:r>
              <a:rPr lang="en-US" sz="2400" smtClean="0"/>
              <a:t>UN World Habitat Day</a:t>
            </a:r>
          </a:p>
        </p:txBody>
      </p:sp>
      <p:sp>
        <p:nvSpPr>
          <p:cNvPr id="35843"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717550" y="838200"/>
            <a:ext cx="7620000" cy="892175"/>
          </a:xfrm>
        </p:spPr>
        <p:txBody>
          <a:bodyPr/>
          <a:lstStyle/>
          <a:p>
            <a:pPr eaLnBrk="1" hangingPunct="1"/>
            <a:r>
              <a:rPr lang="en-US" smtClean="0"/>
              <a:t>Dialog</a:t>
            </a:r>
          </a:p>
        </p:txBody>
      </p:sp>
      <p:sp>
        <p:nvSpPr>
          <p:cNvPr id="37890" name="Rectangle 3"/>
          <p:cNvSpPr>
            <a:spLocks noGrp="1" noChangeArrowheads="1"/>
          </p:cNvSpPr>
          <p:nvPr>
            <p:ph idx="1"/>
          </p:nvPr>
        </p:nvSpPr>
        <p:spPr>
          <a:xfrm>
            <a:off x="381000" y="1752600"/>
            <a:ext cx="8686800" cy="4876800"/>
          </a:xfrm>
        </p:spPr>
        <p:txBody>
          <a:bodyPr/>
          <a:lstStyle/>
          <a:p>
            <a:pPr eaLnBrk="1" hangingPunct="1"/>
            <a:r>
              <a:rPr lang="en-US" sz="2000" smtClean="0"/>
              <a:t>APA: </a:t>
            </a:r>
            <a:r>
              <a:rPr lang="en-US" sz="2000" smtClean="0">
                <a:hlinkClick r:id="rId3"/>
              </a:rPr>
              <a:t>http://www.planning.org/</a:t>
            </a:r>
            <a:endParaRPr lang="en-US" sz="2000" smtClean="0"/>
          </a:p>
          <a:p>
            <a:pPr eaLnBrk="1" hangingPunct="1"/>
            <a:r>
              <a:rPr lang="en-US" sz="2000" smtClean="0"/>
              <a:t>AICP: </a:t>
            </a:r>
            <a:r>
              <a:rPr lang="en-US" sz="2000" smtClean="0">
                <a:hlinkClick r:id="rId4"/>
              </a:rPr>
              <a:t>http://www.planning.org/aicp/index.htm</a:t>
            </a:r>
            <a:endParaRPr lang="en-US" sz="2000" smtClean="0"/>
          </a:p>
          <a:p>
            <a:pPr eaLnBrk="1" hangingPunct="1"/>
            <a:r>
              <a:rPr lang="en-US" sz="2000" smtClean="0"/>
              <a:t>News: </a:t>
            </a:r>
            <a:r>
              <a:rPr lang="en-US" sz="2000" smtClean="0">
                <a:hlinkClick r:id="rId5"/>
              </a:rPr>
              <a:t>http://www.planning.org/news/index.htm</a:t>
            </a:r>
            <a:endParaRPr lang="en-US" sz="2000" smtClean="0"/>
          </a:p>
          <a:p>
            <a:pPr eaLnBrk="1" hangingPunct="1"/>
            <a:r>
              <a:rPr lang="en-US" sz="2000" smtClean="0"/>
              <a:t>Member info: </a:t>
            </a:r>
            <a:r>
              <a:rPr lang="en-US" sz="2000" smtClean="0">
                <a:hlinkClick r:id="rId6"/>
              </a:rPr>
              <a:t>http://www.planning.org/members/index.htm</a:t>
            </a:r>
            <a:endParaRPr lang="en-US" sz="2000" smtClean="0"/>
          </a:p>
          <a:p>
            <a:pPr eaLnBrk="1" hangingPunct="1"/>
            <a:r>
              <a:rPr lang="en-US" sz="2000" smtClean="0"/>
              <a:t>Education: </a:t>
            </a:r>
            <a:r>
              <a:rPr lang="en-US" sz="2000" smtClean="0">
                <a:hlinkClick r:id="rId7"/>
              </a:rPr>
              <a:t>http://www.planning.org/educationcenter/</a:t>
            </a:r>
            <a:endParaRPr lang="en-US" sz="2000" smtClean="0"/>
          </a:p>
          <a:p>
            <a:pPr eaLnBrk="1" hangingPunct="1"/>
            <a:r>
              <a:rPr lang="en-US" sz="2000" smtClean="0"/>
              <a:t>Advocacy: </a:t>
            </a:r>
            <a:r>
              <a:rPr lang="en-US" sz="2000" smtClean="0">
                <a:hlinkClick r:id="rId8"/>
              </a:rPr>
              <a:t>http://www.planning.org/outreach/</a:t>
            </a:r>
            <a:endParaRPr lang="en-US" sz="2000" smtClean="0"/>
          </a:p>
          <a:p>
            <a:pPr eaLnBrk="1" hangingPunct="1"/>
            <a:r>
              <a:rPr lang="en-US" sz="2000" smtClean="0"/>
              <a:t>Resource information: </a:t>
            </a:r>
            <a:r>
              <a:rPr lang="en-US" sz="2000" smtClean="0">
                <a:hlinkClick r:id="rId9"/>
              </a:rPr>
              <a:t>http://www.planning.org/resources/</a:t>
            </a:r>
            <a:endParaRPr lang="en-US" sz="2000" smtClean="0"/>
          </a:p>
          <a:p>
            <a:pPr eaLnBrk="1" hangingPunct="1"/>
            <a:r>
              <a:rPr lang="en-US" sz="2000" smtClean="0"/>
              <a:t>Career info: </a:t>
            </a:r>
            <a:r>
              <a:rPr lang="en-US" sz="2000" smtClean="0">
                <a:hlinkClick r:id="rId10"/>
              </a:rPr>
              <a:t>http://www.planning.org/jobsandpractice/</a:t>
            </a:r>
            <a:endParaRPr lang="en-US" sz="2000" smtClean="0"/>
          </a:p>
          <a:p>
            <a:pPr eaLnBrk="1" hangingPunct="1"/>
            <a:r>
              <a:rPr lang="en-US" sz="2000" smtClean="0"/>
              <a:t>Member service: </a:t>
            </a:r>
            <a:r>
              <a:rPr lang="en-US" sz="2000" smtClean="0">
                <a:hlinkClick r:id="rId11"/>
              </a:rPr>
              <a:t>http://www.planning.org/customerservice/</a:t>
            </a:r>
            <a:endParaRPr lang="en-US" sz="2000" smtClean="0"/>
          </a:p>
        </p:txBody>
      </p:sp>
      <p:sp>
        <p:nvSpPr>
          <p:cNvPr id="37891"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a:xfrm>
            <a:off x="609600" y="990600"/>
            <a:ext cx="7620000" cy="892175"/>
          </a:xfrm>
        </p:spPr>
        <p:txBody>
          <a:bodyPr/>
          <a:lstStyle/>
          <a:p>
            <a:pPr eaLnBrk="1" hangingPunct="1"/>
            <a:r>
              <a:rPr lang="en-US" smtClean="0"/>
              <a:t>APA</a:t>
            </a:r>
          </a:p>
        </p:txBody>
      </p:sp>
      <p:sp>
        <p:nvSpPr>
          <p:cNvPr id="7170" name="Rectangle 3"/>
          <p:cNvSpPr>
            <a:spLocks noGrp="1" noChangeArrowheads="1"/>
          </p:cNvSpPr>
          <p:nvPr>
            <p:ph idx="1"/>
          </p:nvPr>
        </p:nvSpPr>
        <p:spPr>
          <a:xfrm>
            <a:off x="762000" y="1905000"/>
            <a:ext cx="8229600" cy="4297363"/>
          </a:xfrm>
        </p:spPr>
        <p:txBody>
          <a:bodyPr/>
          <a:lstStyle/>
          <a:p>
            <a:pPr eaLnBrk="1" hangingPunct="1"/>
            <a:r>
              <a:rPr lang="en-US" sz="2800" smtClean="0"/>
              <a:t>Educational Organization</a:t>
            </a:r>
          </a:p>
          <a:p>
            <a:pPr eaLnBrk="1" hangingPunct="1"/>
            <a:r>
              <a:rPr lang="en-US" sz="2800" smtClean="0"/>
              <a:t>Membership Organization</a:t>
            </a:r>
          </a:p>
          <a:p>
            <a:pPr eaLnBrk="1" hangingPunct="1"/>
            <a:r>
              <a:rPr lang="en-US" sz="2800" smtClean="0"/>
              <a:t>AICP professional institute</a:t>
            </a:r>
          </a:p>
          <a:p>
            <a:pPr eaLnBrk="1" hangingPunct="1"/>
            <a:r>
              <a:rPr lang="en-US" sz="2800" smtClean="0"/>
              <a:t>Private Not-for-Profit Business</a:t>
            </a:r>
          </a:p>
          <a:p>
            <a:pPr eaLnBrk="1" hangingPunct="1"/>
            <a:r>
              <a:rPr lang="en-US" sz="2800" smtClean="0"/>
              <a:t>40,000+ APA members in 85+ countries</a:t>
            </a:r>
          </a:p>
          <a:p>
            <a:pPr eaLnBrk="1" hangingPunct="1"/>
            <a:r>
              <a:rPr lang="en-US" sz="2800" smtClean="0"/>
              <a:t>15,000+ AICP members</a:t>
            </a:r>
          </a:p>
        </p:txBody>
      </p:sp>
      <p:sp>
        <p:nvSpPr>
          <p:cNvPr id="7171"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noChangeArrowheads="1"/>
          </p:cNvPicPr>
          <p:nvPr/>
        </p:nvPicPr>
        <p:blipFill>
          <a:blip r:embed="rId3"/>
          <a:srcRect t="5263" b="7895"/>
          <a:stretch>
            <a:fillRect/>
          </a:stretch>
        </p:blipFill>
        <p:spPr bwMode="auto">
          <a:xfrm>
            <a:off x="0" y="1219200"/>
            <a:ext cx="7753350" cy="5029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a:xfrm>
            <a:off x="717550" y="990600"/>
            <a:ext cx="7620000" cy="892175"/>
          </a:xfrm>
        </p:spPr>
        <p:txBody>
          <a:bodyPr/>
          <a:lstStyle/>
          <a:p>
            <a:pPr eaLnBrk="1" hangingPunct="1"/>
            <a:r>
              <a:rPr lang="en-US" smtClean="0"/>
              <a:t>APA</a:t>
            </a:r>
          </a:p>
        </p:txBody>
      </p:sp>
      <p:sp>
        <p:nvSpPr>
          <p:cNvPr id="11266" name="Rectangle 3"/>
          <p:cNvSpPr>
            <a:spLocks noGrp="1" noChangeArrowheads="1"/>
          </p:cNvSpPr>
          <p:nvPr>
            <p:ph idx="1"/>
          </p:nvPr>
        </p:nvSpPr>
        <p:spPr>
          <a:xfrm>
            <a:off x="717550" y="1828800"/>
            <a:ext cx="7620000" cy="3505200"/>
          </a:xfrm>
        </p:spPr>
        <p:txBody>
          <a:bodyPr/>
          <a:lstStyle/>
          <a:p>
            <a:pPr eaLnBrk="1" hangingPunct="1">
              <a:buFontTx/>
              <a:buNone/>
            </a:pPr>
            <a:r>
              <a:rPr lang="en-US" sz="2800" b="1" smtClean="0"/>
              <a:t>Mission: </a:t>
            </a:r>
          </a:p>
          <a:p>
            <a:pPr algn="just" eaLnBrk="1" hangingPunct="1">
              <a:buFontTx/>
              <a:buNone/>
            </a:pPr>
            <a:r>
              <a:rPr lang="en-US" b="1" smtClean="0"/>
              <a:t> 	</a:t>
            </a:r>
            <a:r>
              <a:rPr lang="en-US" sz="2000" i="1" smtClean="0"/>
              <a:t>The American Planning Association provides leadership in the development of vital communities by advocating excellence in community planning, promoting education and citizen empowerment, and providing the tools and support necessary to meet the challenges of growth and change.</a:t>
            </a:r>
          </a:p>
          <a:p>
            <a:pPr eaLnBrk="1" hangingPunct="1">
              <a:buFontTx/>
              <a:buNone/>
            </a:pPr>
            <a:endParaRPr lang="en-US" sz="2000" i="1" smtClean="0"/>
          </a:p>
          <a:p>
            <a:pPr eaLnBrk="1" hangingPunct="1">
              <a:buFontTx/>
              <a:buNone/>
            </a:pPr>
            <a:r>
              <a:rPr lang="en-US" sz="2800" b="1" smtClean="0"/>
              <a:t>Slogan: </a:t>
            </a:r>
          </a:p>
          <a:p>
            <a:pPr algn="ctr" eaLnBrk="1" hangingPunct="1">
              <a:buFontTx/>
              <a:buNone/>
            </a:pPr>
            <a:r>
              <a:rPr lang="en-US" sz="2800" smtClean="0"/>
              <a:t>“Making Great Communities Happen”</a:t>
            </a:r>
            <a:endParaRPr lang="en-US" sz="2800" b="1" smtClean="0"/>
          </a:p>
        </p:txBody>
      </p:sp>
      <p:sp>
        <p:nvSpPr>
          <p:cNvPr id="11267"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762000" y="1066800"/>
            <a:ext cx="7620000" cy="892175"/>
          </a:xfrm>
        </p:spPr>
        <p:txBody>
          <a:bodyPr/>
          <a:lstStyle/>
          <a:p>
            <a:pPr eaLnBrk="1" hangingPunct="1"/>
            <a:r>
              <a:rPr lang="en-US" smtClean="0"/>
              <a:t>APA Values</a:t>
            </a:r>
          </a:p>
        </p:txBody>
      </p:sp>
      <p:sp>
        <p:nvSpPr>
          <p:cNvPr id="13314" name="Rectangle 3"/>
          <p:cNvSpPr>
            <a:spLocks noGrp="1" noChangeArrowheads="1"/>
          </p:cNvSpPr>
          <p:nvPr>
            <p:ph idx="1"/>
          </p:nvPr>
        </p:nvSpPr>
        <p:spPr>
          <a:xfrm>
            <a:off x="717550" y="1905000"/>
            <a:ext cx="7620000" cy="3505200"/>
          </a:xfrm>
        </p:spPr>
        <p:txBody>
          <a:bodyPr/>
          <a:lstStyle/>
          <a:p>
            <a:pPr eaLnBrk="1" hangingPunct="1">
              <a:lnSpc>
                <a:spcPct val="90000"/>
              </a:lnSpc>
              <a:buFontTx/>
              <a:buNone/>
            </a:pPr>
            <a:r>
              <a:rPr lang="en-US" sz="2400" b="1" smtClean="0"/>
              <a:t>The Planning Movement</a:t>
            </a:r>
          </a:p>
          <a:p>
            <a:pPr eaLnBrk="1" hangingPunct="1">
              <a:lnSpc>
                <a:spcPct val="90000"/>
              </a:lnSpc>
              <a:buFontTx/>
              <a:buNone/>
            </a:pPr>
            <a:endParaRPr lang="en-US" sz="2400" smtClean="0"/>
          </a:p>
          <a:p>
            <a:pPr eaLnBrk="1" hangingPunct="1">
              <a:lnSpc>
                <a:spcPct val="90000"/>
              </a:lnSpc>
            </a:pPr>
            <a:r>
              <a:rPr lang="en-US" sz="1800" smtClean="0"/>
              <a:t>Goal 1: Emphasize the relevance and value of planning through effective advocacy and by means of a coordinated communications and marketing strategy</a:t>
            </a:r>
          </a:p>
          <a:p>
            <a:pPr eaLnBrk="1" hangingPunct="1">
              <a:lnSpc>
                <a:spcPct val="90000"/>
              </a:lnSpc>
              <a:buFont typeface="Wingdings" pitchFamily="2" charset="2"/>
              <a:buNone/>
            </a:pPr>
            <a:endParaRPr lang="en-US" sz="1800" smtClean="0"/>
          </a:p>
          <a:p>
            <a:pPr eaLnBrk="1" hangingPunct="1">
              <a:lnSpc>
                <a:spcPct val="90000"/>
              </a:lnSpc>
            </a:pPr>
            <a:r>
              <a:rPr lang="en-US" sz="1800" smtClean="0"/>
              <a:t>Goal 2: Pursue social, economic, and racial equity by advocating those planning activities that effectively move America’s communities toward a more just future</a:t>
            </a:r>
          </a:p>
          <a:p>
            <a:pPr eaLnBrk="1" hangingPunct="1">
              <a:lnSpc>
                <a:spcPct val="90000"/>
              </a:lnSpc>
            </a:pPr>
            <a:endParaRPr lang="en-US" sz="1800" smtClean="0"/>
          </a:p>
          <a:p>
            <a:pPr eaLnBrk="1" hangingPunct="1">
              <a:lnSpc>
                <a:spcPct val="90000"/>
              </a:lnSpc>
            </a:pPr>
            <a:r>
              <a:rPr lang="en-US" sz="1800" smtClean="0"/>
              <a:t>Goal 3: Advance and promote the planning movement by cultivating the next generation of planning leaders through a systematic leadership development program</a:t>
            </a:r>
          </a:p>
        </p:txBody>
      </p:sp>
      <p:sp>
        <p:nvSpPr>
          <p:cNvPr id="13315"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smtClean="0"/>
              <a:t>APA Values</a:t>
            </a:r>
          </a:p>
        </p:txBody>
      </p:sp>
      <p:sp>
        <p:nvSpPr>
          <p:cNvPr id="15362" name="Rectangle 3"/>
          <p:cNvSpPr>
            <a:spLocks noGrp="1" noChangeArrowheads="1"/>
          </p:cNvSpPr>
          <p:nvPr>
            <p:ph idx="1"/>
          </p:nvPr>
        </p:nvSpPr>
        <p:spPr/>
        <p:txBody>
          <a:bodyPr/>
          <a:lstStyle/>
          <a:p>
            <a:pPr eaLnBrk="1" hangingPunct="1">
              <a:lnSpc>
                <a:spcPct val="90000"/>
              </a:lnSpc>
              <a:buFontTx/>
              <a:buNone/>
            </a:pPr>
            <a:r>
              <a:rPr lang="en-US" sz="2400" b="1" smtClean="0"/>
              <a:t>Our Members</a:t>
            </a:r>
          </a:p>
          <a:p>
            <a:pPr eaLnBrk="1" hangingPunct="1">
              <a:lnSpc>
                <a:spcPct val="90000"/>
              </a:lnSpc>
              <a:buFontTx/>
              <a:buNone/>
            </a:pPr>
            <a:endParaRPr lang="en-US" sz="2400" smtClean="0"/>
          </a:p>
          <a:p>
            <a:pPr eaLnBrk="1" hangingPunct="1">
              <a:lnSpc>
                <a:spcPct val="90000"/>
              </a:lnSpc>
            </a:pPr>
            <a:r>
              <a:rPr lang="en-US" sz="1800" smtClean="0"/>
              <a:t>Goal 4: Offer APA members products, programs, and activities that are useful and interesting, and that encourage a greater proportion of our members to be involved in all association activities.</a:t>
            </a:r>
          </a:p>
          <a:p>
            <a:pPr eaLnBrk="1" hangingPunct="1">
              <a:lnSpc>
                <a:spcPct val="90000"/>
              </a:lnSpc>
              <a:buFont typeface="Wingdings" pitchFamily="2" charset="2"/>
              <a:buNone/>
            </a:pPr>
            <a:endParaRPr lang="en-US" sz="1800" smtClean="0"/>
          </a:p>
          <a:p>
            <a:pPr eaLnBrk="1" hangingPunct="1">
              <a:lnSpc>
                <a:spcPct val="90000"/>
              </a:lnSpc>
            </a:pPr>
            <a:r>
              <a:rPr lang="en-US" sz="1800" smtClean="0"/>
              <a:t>Goal 5: Continue to provide our members with access to the best training, continuing education, materials, and programs.</a:t>
            </a:r>
          </a:p>
        </p:txBody>
      </p:sp>
      <p:sp>
        <p:nvSpPr>
          <p:cNvPr id="15363"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mtClean="0"/>
              <a:t>APA Values</a:t>
            </a:r>
          </a:p>
        </p:txBody>
      </p:sp>
      <p:sp>
        <p:nvSpPr>
          <p:cNvPr id="17410" name="Rectangle 3"/>
          <p:cNvSpPr>
            <a:spLocks noGrp="1" noChangeArrowheads="1"/>
          </p:cNvSpPr>
          <p:nvPr>
            <p:ph idx="1"/>
          </p:nvPr>
        </p:nvSpPr>
        <p:spPr/>
        <p:txBody>
          <a:bodyPr/>
          <a:lstStyle/>
          <a:p>
            <a:pPr eaLnBrk="1" hangingPunct="1">
              <a:lnSpc>
                <a:spcPct val="90000"/>
              </a:lnSpc>
              <a:buFontTx/>
              <a:buNone/>
            </a:pPr>
            <a:r>
              <a:rPr lang="en-US" sz="2400" b="1" smtClean="0"/>
              <a:t>Our Organization</a:t>
            </a:r>
          </a:p>
          <a:p>
            <a:pPr eaLnBrk="1" hangingPunct="1">
              <a:lnSpc>
                <a:spcPct val="90000"/>
              </a:lnSpc>
              <a:buFontTx/>
              <a:buNone/>
            </a:pPr>
            <a:endParaRPr lang="en-US" sz="2400" smtClean="0"/>
          </a:p>
          <a:p>
            <a:pPr eaLnBrk="1" hangingPunct="1">
              <a:lnSpc>
                <a:spcPct val="90000"/>
              </a:lnSpc>
            </a:pPr>
            <a:r>
              <a:rPr lang="en-US" sz="1800" smtClean="0"/>
              <a:t>Goal 6: Deliver useful products and services, and build our membership, in ways that will ensure APA’s political, financial, and operational effectiveness.</a:t>
            </a:r>
          </a:p>
          <a:p>
            <a:pPr eaLnBrk="1" hangingPunct="1">
              <a:lnSpc>
                <a:spcPct val="90000"/>
              </a:lnSpc>
              <a:buFont typeface="Wingdings" pitchFamily="2" charset="2"/>
              <a:buNone/>
            </a:pPr>
            <a:endParaRPr lang="en-US" sz="2000" smtClean="0"/>
          </a:p>
        </p:txBody>
      </p:sp>
      <p:sp>
        <p:nvSpPr>
          <p:cNvPr id="17411"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17550" y="914400"/>
            <a:ext cx="7620000" cy="892175"/>
          </a:xfrm>
        </p:spPr>
        <p:txBody>
          <a:bodyPr/>
          <a:lstStyle/>
          <a:p>
            <a:pPr eaLnBrk="1" hangingPunct="1"/>
            <a:r>
              <a:rPr lang="en-US" smtClean="0"/>
              <a:t>2012-13</a:t>
            </a:r>
            <a:r>
              <a:rPr lang="en-US" sz="4000" smtClean="0"/>
              <a:t> </a:t>
            </a:r>
            <a:r>
              <a:rPr lang="en-US" smtClean="0"/>
              <a:t>APA Development Plan</a:t>
            </a:r>
            <a:endParaRPr lang="en-US" sz="4000" smtClean="0"/>
          </a:p>
        </p:txBody>
      </p:sp>
      <p:sp>
        <p:nvSpPr>
          <p:cNvPr id="19458" name="Rectangle 3"/>
          <p:cNvSpPr>
            <a:spLocks noGrp="1" noChangeArrowheads="1"/>
          </p:cNvSpPr>
          <p:nvPr>
            <p:ph idx="1"/>
          </p:nvPr>
        </p:nvSpPr>
        <p:spPr>
          <a:xfrm>
            <a:off x="457200" y="1798638"/>
            <a:ext cx="8229600" cy="4754562"/>
          </a:xfrm>
        </p:spPr>
        <p:txBody>
          <a:bodyPr/>
          <a:lstStyle/>
          <a:p>
            <a:pPr eaLnBrk="1" hangingPunct="1"/>
            <a:r>
              <a:rPr lang="en-US" sz="1800" smtClean="0"/>
              <a:t>Goal 1. Lead nation and collaborate globally to address planning issues through innovation, creativity and problem solving.  Emphasize planning and planner’s value by effective advocacy. </a:t>
            </a:r>
          </a:p>
          <a:p>
            <a:pPr eaLnBrk="1" hangingPunct="1"/>
            <a:r>
              <a:rPr lang="en-US" sz="1800" smtClean="0"/>
              <a:t>Goal 2. Lead America's communities toward a more just and sustainable future. </a:t>
            </a:r>
          </a:p>
          <a:p>
            <a:pPr eaLnBrk="1" hangingPunct="1"/>
            <a:r>
              <a:rPr lang="en-US" sz="1800" smtClean="0"/>
              <a:t>Goal 3. Cultivate and inspire planning’s next generation of leaders to ensure continuing growth of planning knowledge.</a:t>
            </a:r>
          </a:p>
          <a:p>
            <a:pPr eaLnBrk="1" hangingPunct="1">
              <a:lnSpc>
                <a:spcPct val="90000"/>
              </a:lnSpc>
            </a:pPr>
            <a:r>
              <a:rPr lang="en-US" sz="1800" smtClean="0"/>
              <a:t>Goal 4. Enhance excitement and enthusiasm for planning by developing new strategies to attract a broader audience.</a:t>
            </a:r>
          </a:p>
          <a:p>
            <a:pPr eaLnBrk="1" hangingPunct="1">
              <a:lnSpc>
                <a:spcPct val="90000"/>
              </a:lnSpc>
            </a:pPr>
            <a:r>
              <a:rPr lang="en-US" sz="1800" smtClean="0"/>
              <a:t>Goal 5. One APA: We are one organization with one mission.  We succeed by working together to plan and advance the goals and strategies of the Association.</a:t>
            </a:r>
          </a:p>
          <a:p>
            <a:pPr eaLnBrk="1" hangingPunct="1"/>
            <a:endParaRPr lang="en-US" sz="1800" smtClean="0"/>
          </a:p>
          <a:p>
            <a:pPr eaLnBrk="1" hangingPunct="1"/>
            <a:endParaRPr lang="en-US" sz="1800" smtClean="0"/>
          </a:p>
        </p:txBody>
      </p:sp>
      <p:sp>
        <p:nvSpPr>
          <p:cNvPr id="19459"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717550" y="990600"/>
            <a:ext cx="7620000" cy="892175"/>
          </a:xfrm>
        </p:spPr>
        <p:txBody>
          <a:bodyPr/>
          <a:lstStyle/>
          <a:p>
            <a:pPr eaLnBrk="1" hangingPunct="1"/>
            <a:r>
              <a:rPr lang="en-US" smtClean="0"/>
              <a:t>APA Organization</a:t>
            </a:r>
          </a:p>
        </p:txBody>
      </p:sp>
      <p:sp>
        <p:nvSpPr>
          <p:cNvPr id="21506" name="Rectangle 3"/>
          <p:cNvSpPr>
            <a:spLocks noGrp="1" noChangeArrowheads="1"/>
          </p:cNvSpPr>
          <p:nvPr>
            <p:ph idx="1"/>
          </p:nvPr>
        </p:nvSpPr>
        <p:spPr>
          <a:xfrm>
            <a:off x="717550" y="1828800"/>
            <a:ext cx="7620000" cy="3505200"/>
          </a:xfrm>
        </p:spPr>
        <p:txBody>
          <a:bodyPr/>
          <a:lstStyle/>
          <a:p>
            <a:pPr eaLnBrk="1" hangingPunct="1"/>
            <a:r>
              <a:rPr lang="en-US" sz="2000" smtClean="0"/>
              <a:t>Board of Directors</a:t>
            </a:r>
          </a:p>
          <a:p>
            <a:pPr lvl="1" eaLnBrk="1" hangingPunct="1"/>
            <a:r>
              <a:rPr lang="en-US" smtClean="0"/>
              <a:t>6 regions, 4 at-large, AICP President, APA President, APA Past-President </a:t>
            </a:r>
          </a:p>
          <a:p>
            <a:pPr eaLnBrk="1" hangingPunct="1"/>
            <a:r>
              <a:rPr lang="en-US" sz="2000" smtClean="0"/>
              <a:t>Chapters (47) and Sections </a:t>
            </a:r>
          </a:p>
          <a:p>
            <a:pPr lvl="1" eaLnBrk="1" hangingPunct="1"/>
            <a:r>
              <a:rPr lang="en-US" smtClean="0"/>
              <a:t>Chapter Presidents Council</a:t>
            </a:r>
          </a:p>
          <a:p>
            <a:pPr eaLnBrk="1" hangingPunct="1"/>
            <a:r>
              <a:rPr lang="en-US" sz="2000" smtClean="0"/>
              <a:t>Divisions</a:t>
            </a:r>
          </a:p>
          <a:p>
            <a:pPr lvl="1" eaLnBrk="1" hangingPunct="1"/>
            <a:r>
              <a:rPr lang="en-US" smtClean="0"/>
              <a:t>Divisions Council</a:t>
            </a:r>
          </a:p>
          <a:p>
            <a:pPr eaLnBrk="1" hangingPunct="1"/>
            <a:r>
              <a:rPr lang="en-US" sz="2000" smtClean="0"/>
              <a:t>AICP</a:t>
            </a:r>
          </a:p>
          <a:p>
            <a:pPr lvl="1" eaLnBrk="1" hangingPunct="1"/>
            <a:r>
              <a:rPr lang="en-US" smtClean="0"/>
              <a:t>AICP College of Fellows</a:t>
            </a:r>
          </a:p>
          <a:p>
            <a:pPr eaLnBrk="1" hangingPunct="1"/>
            <a:r>
              <a:rPr lang="en-US" sz="2000" smtClean="0"/>
              <a:t>Student Representatives Council</a:t>
            </a:r>
          </a:p>
          <a:p>
            <a:pPr eaLnBrk="1" hangingPunct="1"/>
            <a:r>
              <a:rPr lang="en-US" sz="2000" smtClean="0"/>
              <a:t>Planning Foundation</a:t>
            </a:r>
          </a:p>
          <a:p>
            <a:pPr eaLnBrk="1" hangingPunct="1"/>
            <a:r>
              <a:rPr lang="en-US" sz="2000" smtClean="0"/>
              <a:t>Planning Accreditation Board</a:t>
            </a:r>
          </a:p>
          <a:p>
            <a:pPr eaLnBrk="1" hangingPunct="1">
              <a:buFont typeface="Wingdings" pitchFamily="2" charset="2"/>
              <a:buNone/>
            </a:pPr>
            <a:endParaRPr lang="en-US" sz="2400" smtClean="0"/>
          </a:p>
        </p:txBody>
      </p:sp>
      <p:sp>
        <p:nvSpPr>
          <p:cNvPr id="21507" name="Footer Placeholder 4"/>
          <p:cNvSpPr>
            <a:spLocks noGrp="1"/>
          </p:cNvSpPr>
          <p:nvPr>
            <p:ph type="ftr" sz="quarter" idx="11"/>
          </p:nvPr>
        </p:nvSpPr>
        <p:spPr>
          <a:noFill/>
        </p:spPr>
        <p:txBody>
          <a:bodyPr/>
          <a:lstStyle/>
          <a:p>
            <a:r>
              <a:rPr lang="en-US" smtClean="0">
                <a:ea typeface="ＭＳ Ｐゴシック"/>
                <a:cs typeface="ＭＳ Ｐゴシック"/>
              </a:rPr>
              <a:t>Making Great Communities Happen</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7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7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ppt9340.tmp</Template>
  <TotalTime>4401</TotalTime>
  <Words>694</Words>
  <Application>Microsoft Office PowerPoint</Application>
  <PresentationFormat>On-screen Show (4:3)</PresentationFormat>
  <Paragraphs>150</Paragraphs>
  <Slides>17</Slides>
  <Notes>17</Notes>
  <HiddenSlides>0</HiddenSlides>
  <MMClips>0</MMClips>
  <ScaleCrop>false</ScaleCrop>
  <HeadingPairs>
    <vt:vector size="6" baseType="variant">
      <vt:variant>
        <vt:lpstr>Fonts Used</vt:lpstr>
      </vt:variant>
      <vt:variant>
        <vt:i4>4</vt:i4>
      </vt:variant>
      <vt:variant>
        <vt:lpstr>Design Template</vt:lpstr>
      </vt:variant>
      <vt:variant>
        <vt:i4>3</vt:i4>
      </vt:variant>
      <vt:variant>
        <vt:lpstr>Slide Titles</vt:lpstr>
      </vt:variant>
      <vt:variant>
        <vt:i4>17</vt:i4>
      </vt:variant>
    </vt:vector>
  </HeadingPairs>
  <TitlesOfParts>
    <vt:vector size="24" baseType="lpstr">
      <vt:lpstr>Arial</vt:lpstr>
      <vt:lpstr>Wingdings</vt:lpstr>
      <vt:lpstr>ＭＳ Ｐゴシック</vt:lpstr>
      <vt:lpstr>Verdana</vt:lpstr>
      <vt:lpstr>2_Blank Presentation</vt:lpstr>
      <vt:lpstr>2_Blank Presentation</vt:lpstr>
      <vt:lpstr>2_Blank Presentation</vt:lpstr>
      <vt:lpstr>American Planning Association and  American Institute of Certified Planners</vt:lpstr>
      <vt:lpstr>APA</vt:lpstr>
      <vt:lpstr>Slide 3</vt:lpstr>
      <vt:lpstr>APA</vt:lpstr>
      <vt:lpstr>APA Values</vt:lpstr>
      <vt:lpstr>APA Values</vt:lpstr>
      <vt:lpstr>APA Values</vt:lpstr>
      <vt:lpstr>2012-13 APA Development Plan</vt:lpstr>
      <vt:lpstr>APA Organization</vt:lpstr>
      <vt:lpstr>APA Divisions</vt:lpstr>
      <vt:lpstr>AICP Organization</vt:lpstr>
      <vt:lpstr>APA Major Initiatives</vt:lpstr>
      <vt:lpstr>APA Member Communication</vt:lpstr>
      <vt:lpstr>AICP Major Initiatives</vt:lpstr>
      <vt:lpstr>AICP Major Initiatives</vt:lpstr>
      <vt:lpstr>Federal &amp; International Activities</vt:lpstr>
      <vt:lpstr>Dialog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and AICP</dc:title>
  <dc:creator>Lance Schulte</dc:creator>
  <cp:lastModifiedBy>Lance Schulte</cp:lastModifiedBy>
  <cp:revision>30</cp:revision>
  <dcterms:created xsi:type="dcterms:W3CDTF">2011-04-29T16:07:47Z</dcterms:created>
  <dcterms:modified xsi:type="dcterms:W3CDTF">2011-08-20T22:02:09Z</dcterms:modified>
</cp:coreProperties>
</file>