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80" r:id="rId5"/>
    <p:sldId id="281" r:id="rId6"/>
    <p:sldId id="283" r:id="rId7"/>
    <p:sldId id="286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84" r:id="rId17"/>
    <p:sldId id="271" r:id="rId18"/>
    <p:sldId id="272" r:id="rId19"/>
    <p:sldId id="287" r:id="rId20"/>
    <p:sldId id="279" r:id="rId21"/>
    <p:sldId id="278" r:id="rId22"/>
    <p:sldId id="285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2" autoAdjust="0"/>
    <p:restoredTop sz="94660"/>
  </p:normalViewPr>
  <p:slideViewPr>
    <p:cSldViewPr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FD31-E50B-49F5-BA25-3C78ECD8BD49}" type="datetimeFigureOut">
              <a:rPr lang="en-US" smtClean="0"/>
              <a:pPr/>
              <a:t>8/13/12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2F23A-A68F-4335-A1D3-AAA43EE24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2F23A-A68F-4335-A1D3-AAA43EE24F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B0-52B6-4A30-BEEC-D5A71DB1E5ED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840-6016-431B-8DC9-AB38E183965C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AB0B-D3ED-4863-8502-161C73757EC2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BBB5-3668-4FD4-85FC-7640009D41FC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8B37-B425-44D9-A602-5C77188C0DEE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B945-1D93-45A9-BAC6-D68C0AEDB3E8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514B-E8CE-4B65-825E-26B6A6B13477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34B3-D5E8-4F4E-9CA9-49A4EA226456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C8B2-484A-4350-9F5E-EDB8DC575056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75B5-0472-4364-8149-85FF93B232F7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A52E-CB08-4D1D-B944-F8D8D422A599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F383-9229-4BEE-9706-230950399BC4}" type="datetime1">
              <a:rPr lang="en-US" smtClean="0"/>
              <a:pPr/>
              <a:t>8/13/12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357F-2E59-4F0D-89AA-22289172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opr.ca.gov/s_renewableenergy.ph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r.ca.gov/" TargetMode="External"/><Relationship Id="rId3" Type="http://schemas.openxmlformats.org/officeDocument/2006/relationships/hyperlink" Target="mailto:Wade.Crowfoot@opr.c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..%5CCalifornia%20Solar%20Permitting%20Guidebook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tretch>
            <a:fillRect/>
          </a:stretch>
        </p:blipFill>
        <p:spPr bwMode="auto">
          <a:xfrm>
            <a:off x="0" y="-31463"/>
            <a:ext cx="9144000" cy="6889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304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5200" dirty="0" smtClean="0">
                <a:solidFill>
                  <a:schemeClr val="tx2"/>
                </a:solidFill>
              </a:rPr>
              <a:t>California Solar Permitting Guidebook</a:t>
            </a: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11" name="Subtitle 10"/>
          <p:cNvSpPr txBox="1">
            <a:spLocks noGrp="1"/>
          </p:cNvSpPr>
          <p:nvPr>
            <p:ph type="subTitle" idx="1"/>
          </p:nvPr>
        </p:nvSpPr>
        <p:spPr>
          <a:xfrm>
            <a:off x="2895600" y="5529894"/>
            <a:ext cx="64008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Available for Download:</a:t>
            </a:r>
          </a:p>
          <a:p>
            <a:r>
              <a:rPr lang="en-US" u="sng" dirty="0" smtClean="0">
                <a:solidFill>
                  <a:schemeClr val="tx1"/>
                </a:solidFill>
                <a:hlinkClick r:id="rId4"/>
              </a:rPr>
              <a:t>opr.ca.gov</a:t>
            </a:r>
            <a:endParaRPr lang="en-US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Guidebook Part 2:</a:t>
            </a:r>
            <a:br>
              <a:rPr lang="en-US" dirty="0" smtClean="0"/>
            </a:br>
            <a:r>
              <a:rPr lang="en-US" dirty="0" smtClean="0"/>
              <a:t>The Project Approval Process</a:t>
            </a:r>
            <a:endParaRPr 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26" y="2137504"/>
            <a:ext cx="8560574" cy="40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Permit Application and Plan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8229600" cy="4525963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2000" dirty="0" smtClean="0"/>
              <a:t>The local permitting agency must review permit application to ensure compliance with state and local requirements.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Plan review includes the following subject areas:</a:t>
            </a:r>
          </a:p>
          <a:p>
            <a:pPr lvl="2"/>
            <a:r>
              <a:rPr lang="en-US" sz="1800" b="1" dirty="0" smtClean="0"/>
              <a:t>Structural safety: </a:t>
            </a:r>
            <a:r>
              <a:rPr lang="en-US" sz="1800" dirty="0" smtClean="0"/>
              <a:t>Determines if a particular rooftop has the structural support to safely carry the “dead load” of the solar system.</a:t>
            </a:r>
          </a:p>
          <a:p>
            <a:pPr lvl="2"/>
            <a:r>
              <a:rPr lang="en-US" sz="1800" b="1" dirty="0" smtClean="0"/>
              <a:t>Electrical safety: </a:t>
            </a:r>
            <a:r>
              <a:rPr lang="en-US" sz="1800" dirty="0" smtClean="0"/>
              <a:t>Components of the PV system (panels, modules, wire, inverters, disconnects, etc.) must comply with the California Electrical Code (CEC) in both intended use and installation.</a:t>
            </a:r>
          </a:p>
          <a:p>
            <a:pPr lvl="2"/>
            <a:r>
              <a:rPr lang="en-US" sz="1800" b="1" dirty="0" smtClean="0"/>
              <a:t>Roof Classification: </a:t>
            </a:r>
            <a:r>
              <a:rPr lang="en-US" sz="1800" dirty="0" smtClean="0"/>
              <a:t>Roof must have at least a Class C fire resistance rating for installation.</a:t>
            </a:r>
          </a:p>
          <a:p>
            <a:pPr lvl="2"/>
            <a:r>
              <a:rPr lang="en-US" sz="1800" b="1" dirty="0" smtClean="0"/>
              <a:t>Planning and Zoning: </a:t>
            </a:r>
            <a:r>
              <a:rPr lang="en-US" sz="1800" dirty="0" smtClean="0"/>
              <a:t>Local governments have more control over planning of large, commercial solar projects.</a:t>
            </a:r>
          </a:p>
          <a:p>
            <a:pPr lvl="2"/>
            <a:r>
              <a:rPr lang="en-US" sz="1800" b="1" dirty="0" smtClean="0"/>
              <a:t>Fire Safety:</a:t>
            </a:r>
            <a:r>
              <a:rPr lang="en-US" sz="1800" dirty="0" smtClean="0"/>
              <a:t> The local government must ensure PV system’s compliance with state fire safety requirements (Note:  Sometime this is a separate agency.)</a:t>
            </a:r>
            <a:endParaRPr lang="en-US" sz="1800" b="1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Site Inspection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5029200" cy="4267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Last step before final project approval by the local agency.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Inspector from local enforcing agency verifies that installation matches plans submitted by the permit applicant.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Inspector also verifies code compliance, securely fastened items, labels and safety signage. </a:t>
            </a:r>
          </a:p>
          <a:p>
            <a:pPr lvl="1"/>
            <a:endParaRPr lang="en-US" sz="2400" dirty="0"/>
          </a:p>
        </p:txBody>
      </p:sp>
      <p:pic>
        <p:nvPicPr>
          <p:cNvPr id="27650" name="Picture 2" descr="http://www.egen.ca/wp-content/uploads/2010/04/exec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457575" cy="3505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Local Utility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8674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Contractor/property owner must apply to their electric utility for permission to “interconnect” the solar installation into the electricity grid.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This approval is completely separate from local government approval.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timeframe for applying for interconnection approval varies by utility; but utility approval process can sometimes occur in parallel with the local agency permit approval process.</a:t>
            </a:r>
          </a:p>
        </p:txBody>
      </p:sp>
      <p:pic>
        <p:nvPicPr>
          <p:cNvPr id="25602" name="Picture 2" descr="http://www.nie.co.uk/nie/media/RJMedia/RJMedia/Reading-outside-meter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3009900" cy="3200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Guidebook Part 3</a:t>
            </a:r>
            <a:br>
              <a:rPr lang="en-US" sz="3600" dirty="0" smtClean="0"/>
            </a:br>
            <a:r>
              <a:rPr lang="en-US" sz="3600" dirty="0" smtClean="0"/>
              <a:t>Recommendations for Improving Permitting of Small Solar PV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4582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Guidebook recommends a streamlined permitting process for PV systems under 10KW in size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Why streamline permitting for these sized systems?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vast majority of rooftop solar systems in most California jurisdictions are small, simple systems under 10kw in capacity.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These small systems are typically simple and resemble one another in engineering.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Efficient review of these systems is enabled by a simplified, standardized permit process.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2898" y="0"/>
            <a:ext cx="6211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agency steps to streamline permit review for small solar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10600" cy="47244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2000" b="1" dirty="0" smtClean="0"/>
              <a:t>Provide the best information possible, in as many ways as possible: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Post permit information, forms and applications online.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Provide clear and concise explanation of permitting requirements, associated fees and logistical information for permit submittal.</a:t>
            </a:r>
          </a:p>
          <a:p>
            <a:pPr marL="1371600" lvl="2" indent="-457200"/>
            <a:r>
              <a:rPr lang="en-US" sz="2000" dirty="0" smtClean="0"/>
              <a:t>This may include a “submittal checklist” of required permit materials.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Offer a standard electrical plan for use by applicants that allows them to describe the electrical configuration of the project using a “fill in the blanks” approach.</a:t>
            </a:r>
          </a:p>
          <a:p>
            <a:pPr lvl="1">
              <a:buNone/>
            </a:pPr>
            <a:endParaRPr lang="en-US" sz="1600" dirty="0" smtClean="0"/>
          </a:p>
          <a:p>
            <a:pPr marL="741363" lvl="2" indent="-342900">
              <a:buNone/>
            </a:pPr>
            <a:r>
              <a:rPr lang="en-US" sz="2000" b="1" dirty="0" smtClean="0"/>
              <a:t>Enable efficient transfer of permit application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Offer the option for applicants to submit their permit via the internet, and to receive permit issuance online as well.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Issue permits over-the-counter or at least set maximum timeframe for permit application review.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Enable payment of permit fees electronically via the internet. </a:t>
            </a:r>
          </a:p>
          <a:p>
            <a:pPr marL="914400" lvl="1" indent="-457200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2898" y="0"/>
            <a:ext cx="6211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Local agency steps to streamline permit review for small solar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1363" lvl="2" indent="-342900">
              <a:buNone/>
            </a:pPr>
            <a:r>
              <a:rPr lang="en-US" sz="2000" b="1" dirty="0" smtClean="0"/>
              <a:t>Coordinate within and around the jurisdiction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Ensure one local agency coordinates all permit review and approval (avoid multiple required approvals).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Standardize permit requirements and forms across jurisdictional lines.</a:t>
            </a:r>
          </a:p>
          <a:p>
            <a:pPr marL="914400" lvl="1" indent="-457200">
              <a:buNone/>
            </a:pPr>
            <a:endParaRPr lang="en-US" sz="2000" dirty="0" smtClean="0"/>
          </a:p>
          <a:p>
            <a:pPr marL="914400" lvl="1" indent="-457200">
              <a:buNone/>
            </a:pPr>
            <a:r>
              <a:rPr lang="en-US" sz="2000" b="1" dirty="0" smtClean="0"/>
              <a:t>Train the contractor community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Offer trainings for local contractors about permit and inspection requirements.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Invest time in troubleshooting permitting errors that repeat themselves.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898" y="0"/>
            <a:ext cx="6211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Local agency steps to streamline inspection for small solar PV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2000" b="1" dirty="0" smtClean="0"/>
              <a:t>Communicate Expectations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Provide written explanation of parameters of the inspection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Provides inspection checklist via the internet that outlines major areas of inspection review.</a:t>
            </a:r>
          </a:p>
          <a:p>
            <a:pPr lvl="1">
              <a:buNone/>
            </a:pPr>
            <a:r>
              <a:rPr lang="en-US" sz="2000" b="1" dirty="0" smtClean="0"/>
              <a:t>Save time where 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Offers an inspection appointment the following business day after an inspection is requested on a completed installation.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Offers an estimated inspection windows of under two hours in length and uses email and phone communication to provide information about timing for the inspection.</a:t>
            </a:r>
          </a:p>
          <a:p>
            <a:pPr lvl="1">
              <a:buNone/>
            </a:pPr>
            <a:r>
              <a:rPr lang="en-US" sz="2000" b="1" dirty="0" smtClean="0"/>
              <a:t>Coordinate inspections with partners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Coordinates among partner agencies that requiring inspections to allow for either one or concurrent inspections.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Coordinates with the utility to maximize efficiency of the respective inspection visits.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Guidebook offers “Toolkit” </a:t>
            </a:r>
            <a:br>
              <a:rPr lang="en-US" dirty="0" smtClean="0"/>
            </a:br>
            <a:r>
              <a:rPr lang="en-US" dirty="0" smtClean="0"/>
              <a:t>for Local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Toolkit consists of “template” documents that local governments can customize for their own use.</a:t>
            </a:r>
            <a:endParaRPr lang="en-US" sz="2000" dirty="0" smtClean="0"/>
          </a:p>
          <a:p>
            <a:pPr lvl="2"/>
            <a:r>
              <a:rPr lang="en-US" sz="1800" b="1" dirty="0" smtClean="0"/>
              <a:t>Local Information Bulletin:</a:t>
            </a:r>
            <a:r>
              <a:rPr lang="en-US" sz="1800" dirty="0" smtClean="0"/>
              <a:t> Outlines for permit applicants the necessary steps to secure a solar PV permit.</a:t>
            </a:r>
          </a:p>
          <a:p>
            <a:pPr lvl="2"/>
            <a:r>
              <a:rPr lang="en-US" sz="1800" b="1" dirty="0" smtClean="0"/>
              <a:t>Standard Plans: </a:t>
            </a:r>
            <a:r>
              <a:rPr lang="en-US" sz="1800" dirty="0" smtClean="0"/>
              <a:t>“Fill in the blanks” format to describe the electrical configuration of a solar PV system.  Toolkit includes version for central inverters and micro inverters.</a:t>
            </a:r>
          </a:p>
          <a:p>
            <a:pPr lvl="2"/>
            <a:r>
              <a:rPr lang="en-US" sz="1800" b="1" dirty="0" smtClean="0"/>
              <a:t>Example MOU (Memorandum of Understanding): </a:t>
            </a:r>
            <a:r>
              <a:rPr lang="en-US" sz="1800" dirty="0" smtClean="0"/>
              <a:t>Template agreement that institutionalizes coordination or delegation of permit review between local agencies.</a:t>
            </a:r>
          </a:p>
          <a:p>
            <a:pPr lvl="2"/>
            <a:r>
              <a:rPr lang="en-US" sz="1800" b="1" dirty="0" smtClean="0"/>
              <a:t>Technical Information Bulletin (single-family residences):</a:t>
            </a:r>
            <a:r>
              <a:rPr lang="en-US" sz="1800" dirty="0" smtClean="0"/>
              <a:t> Provides a specific local interpretation of current state code requirements for solar PV systems installed on single-family residences.</a:t>
            </a:r>
          </a:p>
          <a:p>
            <a:pPr lvl="2"/>
            <a:r>
              <a:rPr lang="en-US" sz="1800" b="1" dirty="0" smtClean="0"/>
              <a:t>Technical Information Bulletin (general):</a:t>
            </a:r>
            <a:r>
              <a:rPr lang="en-US" sz="1800" dirty="0" smtClean="0"/>
              <a:t> Provides a specific local interpretation of current state code requirements for solar PV systems on all buildings (including commercial) in a jurisdiction.</a:t>
            </a: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2898" y="0"/>
            <a:ext cx="6211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Use the Guidebook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 installers with standardized permit application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application forms, permit requirements, application submittal, fee payment and inspection checklists available online.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Improve interdepartmental communication to increase application review efficiency.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Train inspectors as well as installers to reduce error, need for repetition.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Purpose of the Guidebook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Help local governments simplify and standardize permitting for small solar PV projects.</a:t>
            </a:r>
          </a:p>
          <a:p>
            <a:r>
              <a:rPr lang="en-US" sz="2800" dirty="0" smtClean="0"/>
              <a:t>Educate contractors and property owners about solar permit requirements.</a:t>
            </a:r>
          </a:p>
          <a:p>
            <a:r>
              <a:rPr lang="en-US" sz="2800" dirty="0" smtClean="0"/>
              <a:t>Provide tips that can make permitting easier for local governments and contractors alike. </a:t>
            </a:r>
          </a:p>
          <a:p>
            <a:pPr>
              <a:buNone/>
            </a:pPr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7772400" cy="22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Permitting Process: </a:t>
            </a:r>
            <a:br>
              <a:rPr lang="en-US" dirty="0" smtClean="0"/>
            </a:br>
            <a:r>
              <a:rPr lang="en-US" dirty="0" smtClean="0"/>
              <a:t>Sacramento,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3340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Provides solar checklist, simplified over the counter approval.</a:t>
            </a:r>
          </a:p>
          <a:p>
            <a:r>
              <a:rPr lang="en-US" sz="2000" dirty="0" smtClean="0"/>
              <a:t>1-2 day review process for small-scale PV systems submitted online.</a:t>
            </a:r>
          </a:p>
          <a:p>
            <a:r>
              <a:rPr lang="en-US" sz="2000" dirty="0" smtClean="0"/>
              <a:t>Fee charged as a direct result of labor and resource calculation.</a:t>
            </a:r>
          </a:p>
          <a:p>
            <a:r>
              <a:rPr lang="en-US" sz="2000" dirty="0" smtClean="0"/>
              <a:t>Posted inspection guidelines so that applicants have an idea of what to expect.</a:t>
            </a:r>
          </a:p>
          <a:p>
            <a:r>
              <a:rPr lang="en-US" sz="2000" i="1" dirty="0" smtClean="0"/>
              <a:t>Guide to Solar Energy Permits </a:t>
            </a:r>
            <a:r>
              <a:rPr lang="en-US" sz="2000" dirty="0" smtClean="0"/>
              <a:t>provided as an overview of the city’s solar programs. </a:t>
            </a:r>
          </a:p>
          <a:p>
            <a:r>
              <a:rPr lang="en-US" sz="2000" dirty="0" smtClean="0"/>
              <a:t>Developing all-encompassing “Sacramento Streamline Program” which will make uploading plans, online submittal and navigating any special, location-specific requirements relatively easy.</a:t>
            </a:r>
          </a:p>
          <a:p>
            <a:endParaRPr lang="en-US" sz="2000" dirty="0"/>
          </a:p>
        </p:txBody>
      </p:sp>
      <p:pic>
        <p:nvPicPr>
          <p:cNvPr id="36866" name="Picture 2" descr="http://c276521.r21.cf1.rackcdn.com/wp-content/uploads/2012/07/solarsmart-e1341556355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3505200" cy="2895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Permitting Process: Berkeley,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953000" cy="42211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Application checklist for solar PV panel installation.</a:t>
            </a:r>
          </a:p>
          <a:p>
            <a:r>
              <a:rPr lang="en-US" sz="2000" dirty="0" smtClean="0"/>
              <a:t>Prepared website focused entirely on solar and other renewables.</a:t>
            </a:r>
          </a:p>
          <a:p>
            <a:r>
              <a:rPr lang="en-US" sz="2000" dirty="0" smtClean="0"/>
              <a:t>“Conditions of Building Permit Approval for Solar PV Panel Installations” with circled minor corrections handed out with over-the-counter permit issuance as opposed to a correction letter and re-application process.</a:t>
            </a:r>
          </a:p>
          <a:p>
            <a:r>
              <a:rPr lang="en-US" sz="2000" dirty="0" smtClean="0"/>
              <a:t>Offers free technical support to any Berkeley property owners interested in rooftop solar.</a:t>
            </a:r>
          </a:p>
          <a:p>
            <a:r>
              <a:rPr lang="en-US" sz="2000" dirty="0" smtClean="0"/>
              <a:t>Developed Solar Map to help applicants determine solar potential.</a:t>
            </a:r>
            <a:endParaRPr lang="en-US" sz="2000" dirty="0"/>
          </a:p>
        </p:txBody>
      </p:sp>
      <p:pic>
        <p:nvPicPr>
          <p:cNvPr id="35842" name="Picture 2" descr="Berkeley FIRST instal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3143121" cy="259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Permitting Process: </a:t>
            </a:r>
            <a:br>
              <a:rPr lang="en-US" dirty="0" smtClean="0"/>
            </a:br>
            <a:r>
              <a:rPr lang="en-US" dirty="0" smtClean="0"/>
              <a:t>Elk Grove,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the counter application review, fee payment and permit issuance.</a:t>
            </a:r>
          </a:p>
          <a:p>
            <a:r>
              <a:rPr lang="en-US" sz="2400" dirty="0" smtClean="0"/>
              <a:t>Installer has the ability to track status of plan review.</a:t>
            </a:r>
          </a:p>
          <a:p>
            <a:r>
              <a:rPr lang="en-US" sz="2400" dirty="0" smtClean="0"/>
              <a:t>Expedited response time between inspection request and inspection.</a:t>
            </a:r>
          </a:p>
          <a:p>
            <a:r>
              <a:rPr lang="en-US" sz="2400" dirty="0" smtClean="0"/>
              <a:t>Strong connection with municipal utility (SMUD) allows for limited wait time, quick interconnection.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Need help or resources improving permitting for small solar PV in your community?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Visit</a:t>
            </a:r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www.opr.ca.gov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to find more resources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Or contact:</a:t>
            </a:r>
          </a:p>
          <a:p>
            <a:pPr algn="ctr">
              <a:buNone/>
            </a:pPr>
            <a:r>
              <a:rPr lang="en-US" sz="2800" dirty="0" smtClean="0">
                <a:hlinkClick r:id="rId3"/>
              </a:rPr>
              <a:t>Wade.Crowfoot@opr.ca.gov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415-322-5326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expand solar energy </a:t>
            </a:r>
            <a:br>
              <a:rPr lang="en-US" dirty="0" smtClean="0"/>
            </a:br>
            <a:r>
              <a:rPr lang="en-US" dirty="0" smtClean="0"/>
              <a:t>in local communities?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Provides energy choice to local constituents.</a:t>
            </a:r>
          </a:p>
          <a:p>
            <a:r>
              <a:rPr lang="en-US" dirty="0" smtClean="0"/>
              <a:t>Harnesses a free resource not subject to price fluctuations; solar costs continue to reduce.</a:t>
            </a:r>
          </a:p>
          <a:p>
            <a:r>
              <a:rPr lang="en-US" dirty="0" smtClean="0"/>
              <a:t>Increases energy generation</a:t>
            </a:r>
            <a:r>
              <a:rPr lang="en-US" i="1" dirty="0" smtClean="0"/>
              <a:t> within </a:t>
            </a:r>
            <a:r>
              <a:rPr lang="en-US" dirty="0" smtClean="0"/>
              <a:t>a community, making the it more resilient against energy uncertainty in the future.</a:t>
            </a:r>
          </a:p>
          <a:p>
            <a:r>
              <a:rPr lang="en-US" dirty="0" smtClean="0"/>
              <a:t>Provides local contractor jobs and supports growth of local solar companies.</a:t>
            </a:r>
          </a:p>
          <a:p>
            <a:r>
              <a:rPr lang="en-US" dirty="0" smtClean="0"/>
              <a:t>Establishes a more cost effective form of GHG reduction indicated in AB 32.</a:t>
            </a:r>
          </a:p>
          <a:p>
            <a:r>
              <a:rPr lang="en-US" dirty="0" smtClean="0"/>
              <a:t>Improves property values of local homes.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improve permitting </a:t>
            </a:r>
            <a:br>
              <a:rPr lang="en-US" dirty="0" smtClean="0"/>
            </a:br>
            <a:r>
              <a:rPr lang="en-US" dirty="0" smtClean="0"/>
              <a:t>for local solar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Improves customer service to local constituents.</a:t>
            </a:r>
          </a:p>
          <a:p>
            <a:r>
              <a:rPr lang="en-US" sz="2800" dirty="0" smtClean="0"/>
              <a:t>Often reduces permitting costs for these constituents.</a:t>
            </a:r>
          </a:p>
          <a:p>
            <a:r>
              <a:rPr lang="en-US" sz="2800" dirty="0" smtClean="0"/>
              <a:t>Decreases agency staff workload so that staff members can concentrate on other tasks.</a:t>
            </a:r>
          </a:p>
          <a:p>
            <a:r>
              <a:rPr lang="en-US" sz="2800" dirty="0" smtClean="0"/>
              <a:t>Increased education and training of contractors reduces submittal and installation errors that waste valuable staff time.</a:t>
            </a:r>
          </a:p>
          <a:p>
            <a:r>
              <a:rPr lang="en-US" sz="2800" dirty="0" smtClean="0"/>
              <a:t>Decreases the “soft costs” required to install solar, bringing down the overall cost of delivering solar to consumers.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(A recent study found that the average permit process for rooftop solar installations in American cities adds on $2,516 to the system’s costs.)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simple permit process for solar PV </a:t>
            </a:r>
            <a:br>
              <a:rPr lang="en-US" sz="3600" dirty="0" smtClean="0"/>
            </a:br>
            <a:r>
              <a:rPr lang="en-US" sz="3600" dirty="0" smtClean="0"/>
              <a:t>does not sacrifice thoroughness and safety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27237"/>
            <a:ext cx="8610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Solar photovoltaic  energy is a well-established technology (30+ years of operation) with a strong safety record.</a:t>
            </a:r>
          </a:p>
          <a:p>
            <a:r>
              <a:rPr lang="en-US" sz="2800" dirty="0" smtClean="0"/>
              <a:t>Thousands of California rooftops now have solar PV installations.</a:t>
            </a:r>
          </a:p>
          <a:p>
            <a:r>
              <a:rPr lang="en-US" sz="2800" dirty="0" smtClean="0"/>
              <a:t>Basic safety requirements for solar are well-established.</a:t>
            </a:r>
          </a:p>
          <a:p>
            <a:r>
              <a:rPr lang="en-US" sz="2800" dirty="0" smtClean="0"/>
              <a:t>The most streamlined processes still routinely catch and correct errors in the permit application or during inspection of the installation.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Solar Permitting Guidebook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7150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Published by the Governor’s Office of Planning and Research (OPR).</a:t>
            </a:r>
          </a:p>
          <a:p>
            <a:r>
              <a:rPr lang="en-US" sz="2800" dirty="0" smtClean="0"/>
              <a:t>Key partner agencies included CA Building Standards Commission, CA State Fire Marshal and CA Housing and Community Development.</a:t>
            </a:r>
          </a:p>
          <a:p>
            <a:r>
              <a:rPr lang="en-US" sz="2800" dirty="0" smtClean="0"/>
              <a:t>Guidebook was developed in consensus with broad set of stakeholders: including building inspectors, local governments and solar contractors.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872166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 the CA Solar Permitting Guidebook </a:t>
            </a:r>
            <a:r>
              <a:rPr lang="en-US" dirty="0" smtClean="0">
                <a:solidFill>
                  <a:srgbClr val="FF0000"/>
                </a:solidFill>
                <a:hlinkClick r:id="rId3" action="ppaction://hlinkfile"/>
              </a:rPr>
              <a:t>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Snapshot of Guidebook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90800" y="1524000"/>
            <a:ext cx="6019800" cy="4525963"/>
          </a:xfrm>
        </p:spPr>
        <p:txBody>
          <a:bodyPr/>
          <a:lstStyle/>
          <a:p>
            <a:r>
              <a:rPr lang="en-US" dirty="0" smtClean="0"/>
              <a:t>Current Laws, Regulations and Codes</a:t>
            </a:r>
          </a:p>
          <a:p>
            <a:endParaRPr lang="en-US" dirty="0" smtClean="0"/>
          </a:p>
          <a:p>
            <a:r>
              <a:rPr lang="en-US" dirty="0" smtClean="0"/>
              <a:t>The Project Approval Process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Recommendations to Improve Local Solar Permitting</a:t>
            </a: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1543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1543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Guidebook Part 1:</a:t>
            </a:r>
            <a:br>
              <a:rPr lang="en-US" dirty="0" smtClean="0"/>
            </a:br>
            <a:r>
              <a:rPr lang="en-US" dirty="0" smtClean="0"/>
              <a:t>Current Laws, Regulations and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5562600" cy="44958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California’s Statewide Building Standards Code (also known as “Title 24”) contains some requirements for solar PV.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On subjects in which the State Building Standards Code is silent, local governments can adopt ordinances which are reasonably necessary to address local needs.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Local governments can also adopt more stringent ordinances, provided each is accompanied by a specific finding of necessity.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Local governments cannot “unreasonably” prohibit solar energy installations per the California Solar Rights Act.</a:t>
            </a:r>
          </a:p>
        </p:txBody>
      </p:sp>
      <p:pic>
        <p:nvPicPr>
          <p:cNvPr id="35842" name="Picture 2" descr="http://2010californiacodes.com/images/code-books/2010-california-administrative-code-title-24-part-1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86075" cy="34956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Permit Fees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324600" cy="41148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State Law requires that solar permit fee revenue must only be used to defray the cost of permit processing and enforcement.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Permit fee revenue may not be used for general revenue purposes.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“valuation method” of calculating solar permit fees, which does not correspond to the costs of administering the permit, is inconsistent with state law.</a:t>
            </a:r>
          </a:p>
          <a:p>
            <a:pPr lvl="1">
              <a:buNone/>
            </a:pPr>
            <a:endParaRPr lang="en-US" sz="2000" dirty="0"/>
          </a:p>
        </p:txBody>
      </p:sp>
      <p:pic>
        <p:nvPicPr>
          <p:cNvPr id="33794" name="Picture 2" descr="http://www.bluepacificsolar.com/picture_library/solar-perm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905000"/>
            <a:ext cx="2857500" cy="3429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57F-2E59-4F0D-89AA-22289172D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1729</Words>
  <Application>Microsoft Macintosh PowerPoint</Application>
  <PresentationFormat>On-screen Show (4:3)</PresentationFormat>
  <Paragraphs>188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California Solar Permitting Guidebook</vt:lpstr>
      <vt:lpstr>Purpose of the Guidebook</vt:lpstr>
      <vt:lpstr>Why expand solar energy  in local communities?</vt:lpstr>
      <vt:lpstr>Why improve permitting  for local solar projects?</vt:lpstr>
      <vt:lpstr>A simple permit process for solar PV  does not sacrifice thoroughness and safety</vt:lpstr>
      <vt:lpstr>The Solar Permitting Guidebook</vt:lpstr>
      <vt:lpstr>Snapshot of Guidebook</vt:lpstr>
      <vt:lpstr>Guidebook Part 1: Current Laws, Regulations and Codes</vt:lpstr>
      <vt:lpstr>Permit Fees</vt:lpstr>
      <vt:lpstr>Guidebook Part 2: The Project Approval Process</vt:lpstr>
      <vt:lpstr>Permit Application and Plan Review</vt:lpstr>
      <vt:lpstr>Site Inspection</vt:lpstr>
      <vt:lpstr>Local Utility Approval</vt:lpstr>
      <vt:lpstr>Guidebook Part 3 Recommendations for Improving Permitting of Small Solar PV </vt:lpstr>
      <vt:lpstr>Local agency steps to streamline permit review for small solar systems</vt:lpstr>
      <vt:lpstr>Local agency steps to streamline permit review for small solar systems</vt:lpstr>
      <vt:lpstr>Local agency steps to streamline inspection for small solar PV systems</vt:lpstr>
      <vt:lpstr>Guidebook offers “Toolkit”  for Local Governments</vt:lpstr>
      <vt:lpstr>How to Use the Guidebook </vt:lpstr>
      <vt:lpstr>Model Permitting Process:  Sacramento, CA</vt:lpstr>
      <vt:lpstr>Model Permitting Process: Berkeley, CA</vt:lpstr>
      <vt:lpstr>Model Permitting Process:  Elk Grove, CA</vt:lpstr>
      <vt:lpstr>Need help or resources improving permitting for small solar PV in your community?</vt:lpstr>
    </vt:vector>
  </TitlesOfParts>
  <Company>OEIS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Solar Permitting Guidebook</dc:title>
  <dc:creator>oprexecintern2</dc:creator>
  <cp:lastModifiedBy>Lauren Silva</cp:lastModifiedBy>
  <cp:revision>113</cp:revision>
  <dcterms:created xsi:type="dcterms:W3CDTF">2012-07-18T23:27:44Z</dcterms:created>
  <dcterms:modified xsi:type="dcterms:W3CDTF">2012-08-13T18:08:09Z</dcterms:modified>
</cp:coreProperties>
</file>